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1" r:id="rId5"/>
    <p:sldId id="258" r:id="rId6"/>
    <p:sldId id="266" r:id="rId7"/>
    <p:sldId id="260" r:id="rId8"/>
    <p:sldId id="259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2BF010"/>
    <a:srgbClr val="FF00FF"/>
    <a:srgbClr val="C33DB0"/>
    <a:srgbClr val="E9AB51"/>
    <a:srgbClr val="0066FF"/>
    <a:srgbClr val="C2A63E"/>
    <a:srgbClr val="3C4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F6C404-C65B-480D-92FB-A58F01435C3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397FD7-10C3-4896-8099-14567AA15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onstitutions_fran%C3%A7aises" TargetMode="External"/><Relationship Id="rId2" Type="http://schemas.openxmlformats.org/officeDocument/2006/relationships/hyperlink" Target="http://fr.wikipedia.org/wiki/R%C3%A9publiq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%C3%89tat_unitai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Libert%C3%A9,_%C3%89galit%C3%A9,_Fraternit%C3%A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1600"/>
            <a:ext cx="7406640" cy="147218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	</a:t>
            </a:r>
            <a:r>
              <a:rPr lang="en-US" dirty="0" smtClean="0">
                <a:effectLst/>
                <a:latin typeface="Arial Rounded MT Bold" pitchFamily="34" charset="0"/>
              </a:rPr>
              <a:t>	 </a:t>
            </a:r>
            <a:r>
              <a:rPr lang="en-US" dirty="0" smtClean="0">
                <a:solidFill>
                  <a:srgbClr val="3C4CC4"/>
                </a:solidFill>
                <a:effectLst/>
                <a:latin typeface="Arial Rounded MT Bold" pitchFamily="34" charset="0"/>
              </a:rPr>
              <a:t>La France . . . </a:t>
            </a:r>
            <a:endParaRPr lang="en-US" dirty="0">
              <a:solidFill>
                <a:srgbClr val="3C4CC4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114800"/>
            <a:ext cx="3657600" cy="17526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Comic Sans MS" pitchFamily="66" charset="0"/>
              </a:rPr>
              <a:t>PROF.BOSOANCA NICOLAIE </a:t>
            </a:r>
          </a:p>
          <a:p>
            <a:r>
              <a:rPr lang="ro-RO" sz="2400" dirty="0" smtClean="0">
                <a:latin typeface="Comic Sans MS" pitchFamily="66" charset="0"/>
              </a:rPr>
              <a:t>SCOALA GIMNAZIALA SALCIA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6" name="Picture 2" descr="C:\Users\ady\AppData\Local\Microsoft\Windows\Temporary Internet Files\Content.IE5\01C8POM9\MC9102187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819400" cy="238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81000"/>
            <a:ext cx="520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Photos de Paris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8683-paris%20in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057400"/>
            <a:ext cx="2514600" cy="3080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79634" y="2967335"/>
            <a:ext cx="34451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5791200"/>
            <a:ext cx="3002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66FF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Tour Eiffel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3352800" y="5943600"/>
            <a:ext cx="228600" cy="2286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05000"/>
            <a:ext cx="2866858" cy="38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048000"/>
          </a:xfrm>
        </p:spPr>
        <p:txBody>
          <a:bodyPr>
            <a:normAutofit lnSpcReduction="10000"/>
          </a:bodyPr>
          <a:lstStyle/>
          <a:p>
            <a:r>
              <a:rPr lang="ro-RO" dirty="0" smtClean="0">
                <a:solidFill>
                  <a:srgbClr val="FF00FF"/>
                </a:solidFill>
                <a:latin typeface="MV Boli" pitchFamily="2" charset="0"/>
                <a:cs typeface="MV Boli" pitchFamily="2" charset="0"/>
              </a:rPr>
              <a:t>Champs-Élysées</a:t>
            </a:r>
            <a:endParaRPr lang="en-US" dirty="0" smtClean="0">
              <a:solidFill>
                <a:srgbClr val="FF00FF"/>
              </a:solidFill>
              <a:latin typeface="MV Boli" pitchFamily="2" charset="0"/>
              <a:cs typeface="MV Boli" pitchFamily="2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FF"/>
                </a:solidFill>
                <a:latin typeface="MV Boli" pitchFamily="2" charset="0"/>
                <a:cs typeface="MV Boli" pitchFamily="2" charset="0"/>
              </a:rPr>
              <a:t>- 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MV Boli" pitchFamily="2" charset="0"/>
              </a:rPr>
              <a:t>est un moyen important dans la capitale française Paris.   Avec des cinémas, des cafés et ses boutiques de luxe,  Champs-Élysées est l'une des rues les plus célèbres dans le monde.</a:t>
            </a:r>
            <a:endParaRPr lang="ro-RO" dirty="0" smtClean="0">
              <a:solidFill>
                <a:schemeClr val="bg1">
                  <a:lumMod val="10000"/>
                </a:schemeClr>
              </a:solidFill>
              <a:latin typeface="+mj-lt"/>
              <a:cs typeface="MV Boli" pitchFamily="2" charset="0"/>
            </a:endParaRPr>
          </a:p>
          <a:p>
            <a:endParaRPr lang="en-US" dirty="0"/>
          </a:p>
        </p:txBody>
      </p:sp>
      <p:pic>
        <p:nvPicPr>
          <p:cNvPr id="4" name="Picture 3" descr="700px-Champs_Elysees_Paris_Wikimedia_Comm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6096000" cy="26670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79792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9A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Notre-Dame de Paris. . . </a:t>
            </a:r>
            <a:r>
              <a:rPr lang="en-US" dirty="0" smtClean="0">
                <a:solidFill>
                  <a:srgbClr val="E9AB51"/>
                </a:solidFill>
              </a:rPr>
              <a:t/>
            </a:r>
            <a:br>
              <a:rPr lang="en-US" dirty="0" smtClean="0">
                <a:solidFill>
                  <a:srgbClr val="E9AB51"/>
                </a:solidFill>
              </a:rPr>
            </a:br>
            <a:endParaRPr lang="en-US" dirty="0">
              <a:solidFill>
                <a:srgbClr val="E9AB5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057400"/>
            <a:ext cx="7498080" cy="480060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+mj-lt"/>
              </a:rPr>
              <a:t>Cathédrale Notre-Dame est considérée comme la plus sombre des grandes cathédrales . </a:t>
            </a:r>
            <a:endParaRPr lang="en-US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Picture 7" descr="726px-NotreDameParis00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51802"/>
            <a:ext cx="3615690" cy="298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-Point Star 8"/>
          <p:cNvSpPr/>
          <p:nvPr/>
        </p:nvSpPr>
        <p:spPr>
          <a:xfrm>
            <a:off x="1371600" y="5334000"/>
            <a:ext cx="1143000" cy="914400"/>
          </a:xfrm>
          <a:prstGeom prst="star8">
            <a:avLst/>
          </a:prstGeom>
          <a:solidFill>
            <a:srgbClr val="FF00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498080" cy="48006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C33DB0"/>
                </a:solidFill>
                <a:latin typeface="Gabriola" pitchFamily="82" charset="0"/>
              </a:rPr>
              <a:t>La France est le pays le plus visité au monde par les touristes étrangers avec près de 82 millions de visites . . . </a:t>
            </a:r>
            <a:endParaRPr lang="en-US" sz="4000" b="1" dirty="0">
              <a:solidFill>
                <a:srgbClr val="C33DB0"/>
              </a:solidFill>
              <a:latin typeface="Gabriola" pitchFamily="82" charset="0"/>
            </a:endParaRPr>
          </a:p>
        </p:txBody>
      </p:sp>
      <p:pic>
        <p:nvPicPr>
          <p:cNvPr id="4" name="Picture 3" descr="800px-Chomage-france-bit-t2-2009-taux_simplifié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276599"/>
            <a:ext cx="4497810" cy="298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1">
                    <a:lumMod val="10000"/>
                  </a:schemeClr>
                </a:solidFill>
              </a:rPr>
              <a:t>La cuisine française est renommée 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</a:rPr>
              <a:t>nombreux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</a:rPr>
              <a:t>vins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fr-FR" sz="2800" dirty="0" smtClean="0">
                <a:solidFill>
                  <a:schemeClr val="bg1">
                    <a:lumMod val="10000"/>
                  </a:schemeClr>
                </a:solidFill>
              </a:rPr>
              <a:t>et fromages (roquefort , camembert  etc.)</a:t>
            </a:r>
          </a:p>
          <a:p>
            <a:r>
              <a:rPr lang="fr-FR" sz="2800" dirty="0" smtClean="0">
                <a:solidFill>
                  <a:schemeClr val="bg1">
                    <a:lumMod val="10000"/>
                  </a:schemeClr>
                </a:solidFill>
              </a:rPr>
              <a:t>La cuisine française est extrêmement variée , et est essentiellement constituée de spécialités régionales . 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4620" y="381000"/>
            <a:ext cx="463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</a:rPr>
              <a:t>Gastronomie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</a:rPr>
              <a:t> 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00FF"/>
              </a:solidFill>
            </a:endParaRPr>
          </a:p>
        </p:txBody>
      </p:sp>
      <p:pic>
        <p:nvPicPr>
          <p:cNvPr id="6" name="Picture 5" descr="Roquef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267200"/>
            <a:ext cx="3657600" cy="2171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04800"/>
            <a:ext cx="6808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rance en photos …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imgUWG0U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0256"/>
            <a:ext cx="7930320" cy="541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telul Chambord - Valea Loar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219200"/>
            <a:ext cx="4038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Fin . ! .</a:t>
            </a:r>
          </a:p>
          <a:p>
            <a:pPr algn="ctr"/>
            <a:endParaRPr lang="en-US" sz="4000" b="1" spc="50" dirty="0" smtClean="0">
              <a:ln w="12700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000" b="1" spc="50" dirty="0" smtClean="0">
              <a:ln w="12700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000" b="1" spc="50" dirty="0" smtClean="0">
              <a:ln w="12700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2BF01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Merci beaucoup pour </a:t>
            </a:r>
            <a:r>
              <a:rPr lang="en-US" sz="40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2BF01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votre</a:t>
            </a:r>
            <a:r>
              <a:rPr lang="en-US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2BF01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attention.</a:t>
            </a:r>
            <a:endParaRPr lang="en-US" sz="40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2BF01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 descr="21031_1_350_1_poze_franta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905000"/>
            <a:ext cx="2952750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-Point Star 5"/>
          <p:cNvSpPr/>
          <p:nvPr/>
        </p:nvSpPr>
        <p:spPr>
          <a:xfrm>
            <a:off x="1828800" y="4038600"/>
            <a:ext cx="457200" cy="4572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>
                    <a:lumMod val="10000"/>
                  </a:schemeClr>
                </a:solidFill>
              </a:rPr>
              <a:t>    </a:t>
            </a:r>
            <a:r>
              <a:rPr lang="fr-FR" sz="4800" b="1" dirty="0" smtClean="0">
                <a:solidFill>
                  <a:schemeClr val="bg1">
                    <a:lumMod val="10000"/>
                  </a:schemeClr>
                </a:solidFill>
              </a:rPr>
              <a:t>République</a:t>
            </a:r>
            <a:r>
              <a:rPr lang="fr-FR" b="1" dirty="0" smtClean="0">
                <a:solidFill>
                  <a:schemeClr val="bg1">
                    <a:lumMod val="10000"/>
                  </a:schemeClr>
                </a:solidFill>
              </a:rPr>
              <a:t> française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324929">
            <a:off x="2474833" y="2237214"/>
            <a:ext cx="6260592" cy="3429000"/>
          </a:xfrm>
        </p:spPr>
        <p:txBody>
          <a:bodyPr/>
          <a:lstStyle/>
          <a:p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</a:rPr>
              <a:t>est une </a:t>
            </a:r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  <a:hlinkClick r:id="rId2" tooltip="République"/>
              </a:rPr>
              <a:t>république</a:t>
            </a:r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  <a:hlinkClick r:id="rId3" tooltip="Constitutions françaises"/>
              </a:rPr>
              <a:t>constitutionnelle</a:t>
            </a:r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  <a:hlinkClick r:id="rId4" tooltip="État unitaire"/>
              </a:rPr>
              <a:t>unitaire</a:t>
            </a:r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</a:rPr>
              <a:t> . </a:t>
            </a:r>
          </a:p>
          <a:p>
            <a:pPr>
              <a:buNone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600200" y="685800"/>
            <a:ext cx="304800" cy="304800"/>
          </a:xfrm>
          <a:prstGeom prst="star5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3C4CC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934200" y="4800600"/>
            <a:ext cx="1219200" cy="11430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23622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2A63E"/>
                </a:solidFill>
                <a:effectLst/>
              </a:rPr>
              <a:t>Sa devise est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  « </a:t>
            </a:r>
            <a:r>
              <a:rPr lang="fr-FR" i="1" dirty="0" smtClean="0">
                <a:hlinkClick r:id="rId2" tooltip="Liberté, Égalité, Fraternité"/>
              </a:rPr>
              <a:t>Liberté, Égalité, Fraternité</a:t>
            </a:r>
            <a:r>
              <a:rPr lang="fr-FR" dirty="0" smtClean="0"/>
              <a:t> »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124200"/>
            <a:ext cx="7555992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Elle a pour capitale Paris, ; </a:t>
            </a:r>
          </a:p>
          <a:p>
            <a:pPr>
              <a:buNone/>
            </a:pPr>
            <a:r>
              <a:rPr lang="fr-FR" sz="4000" b="1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	pour langue officielle le français </a:t>
            </a:r>
          </a:p>
          <a:p>
            <a:pPr>
              <a:buNone/>
            </a:pPr>
            <a:r>
              <a:rPr lang="fr-FR" sz="4000" b="1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				et </a:t>
            </a:r>
          </a:p>
          <a:p>
            <a:pPr>
              <a:buNone/>
            </a:pPr>
            <a:r>
              <a:rPr lang="fr-FR" sz="4000" b="1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 	pour monnaie l’euro 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1295400" y="4114800"/>
            <a:ext cx="304800" cy="304800"/>
          </a:xfrm>
          <a:prstGeom prst="star7">
            <a:avLst/>
          </a:prstGeom>
          <a:solidFill>
            <a:srgbClr val="FF0000"/>
          </a:solidFill>
          <a:ln>
            <a:solidFill>
              <a:srgbClr val="2BF01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371600" y="5562600"/>
            <a:ext cx="304800" cy="228600"/>
          </a:xfrm>
          <a:prstGeom prst="star7">
            <a:avLst/>
          </a:prstGeom>
          <a:solidFill>
            <a:srgbClr val="FF0000"/>
          </a:solidFill>
          <a:ln>
            <a:solidFill>
              <a:srgbClr val="2BF01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498080" cy="4800600"/>
          </a:xfrm>
        </p:spPr>
        <p:txBody>
          <a:bodyPr/>
          <a:lstStyle/>
          <a:p>
            <a:r>
              <a:rPr lang="fr-FR" dirty="0" smtClean="0"/>
              <a:t> 	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Son drapeau est constitué de trois bandes verticales respectivement 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bleue 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blanche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</a:rPr>
              <a:t> et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rouge</a:t>
            </a:r>
            <a:r>
              <a:rPr lang="fr-FR" dirty="0" smtClean="0">
                <a:solidFill>
                  <a:schemeClr val="bg1">
                    <a:lumMod val="10000"/>
                  </a:schemeClr>
                </a:solidFill>
              </a:rPr>
              <a:t> . . . 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3" descr="fra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048000"/>
            <a:ext cx="4495800" cy="312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dirty="0" err="1" smtClean="0">
                <a:solidFill>
                  <a:schemeClr val="bg1">
                    <a:lumMod val="25000"/>
                  </a:schemeClr>
                </a:solidFill>
              </a:rPr>
              <a:t>Localisation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France </a:t>
            </a:r>
            <a:r>
              <a:rPr lang="fr-FR" sz="2400" dirty="0" smtClean="0">
                <a:solidFill>
                  <a:srgbClr val="0070C0"/>
                </a:solidFill>
              </a:rPr>
              <a:t>est bordée par : </a:t>
            </a:r>
          </a:p>
          <a:p>
            <a:r>
              <a:rPr lang="fr-FR" sz="2400" dirty="0" smtClean="0">
                <a:solidFill>
                  <a:schemeClr val="bg1">
                    <a:lumMod val="10000"/>
                  </a:schemeClr>
                </a:solidFill>
              </a:rPr>
              <a:t> la mer du Nord au nord ;</a:t>
            </a:r>
          </a:p>
          <a:p>
            <a:r>
              <a:rPr lang="fr-FR" sz="2400" dirty="0" smtClean="0">
                <a:solidFill>
                  <a:schemeClr val="bg1">
                    <a:lumMod val="10000"/>
                  </a:schemeClr>
                </a:solidFill>
              </a:rPr>
              <a:t>la Manche au nord-ouest ; </a:t>
            </a:r>
          </a:p>
          <a:p>
            <a:r>
              <a:rPr lang="fr-FR" sz="2400" dirty="0" smtClean="0">
                <a:solidFill>
                  <a:schemeClr val="bg1">
                    <a:lumMod val="10000"/>
                  </a:schemeClr>
                </a:solidFill>
              </a:rPr>
              <a:t>l’ océan  </a:t>
            </a:r>
            <a:r>
              <a:rPr lang="fr-FR" sz="2400" dirty="0" err="1" smtClean="0">
                <a:solidFill>
                  <a:schemeClr val="bg1">
                    <a:lumMod val="10000"/>
                  </a:schemeClr>
                </a:solidFill>
              </a:rPr>
              <a:t>Antlantique</a:t>
            </a:r>
            <a:r>
              <a:rPr lang="fr-FR" sz="2400" dirty="0" smtClean="0">
                <a:solidFill>
                  <a:schemeClr val="bg1">
                    <a:lumMod val="10000"/>
                  </a:schemeClr>
                </a:solidFill>
              </a:rPr>
              <a:t>  à l’ouest </a:t>
            </a:r>
          </a:p>
          <a:p>
            <a:r>
              <a:rPr lang="fr-FR" sz="2400" dirty="0" smtClean="0">
                <a:solidFill>
                  <a:schemeClr val="bg1">
                    <a:lumMod val="10000"/>
                  </a:schemeClr>
                </a:solidFill>
              </a:rPr>
              <a:t>la Mer Méditerranée  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>
                    <a:lumMod val="10000"/>
                  </a:schemeClr>
                </a:solidFill>
              </a:rPr>
              <a:t>au sud-est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600PX-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667000"/>
            <a:ext cx="3314700" cy="33147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La France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est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bordée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par des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mers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, des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eaux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et des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montagnes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. </a:t>
            </a:r>
          </a:p>
          <a:p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  Elle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forme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,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dit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-on , un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hexagone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  <a:latin typeface="Comic Sans MS" pitchFamily="66" charset="0"/>
              </a:rPr>
              <a:t>presque</a:t>
            </a:r>
            <a:r>
              <a:rPr lang="en-US" sz="2800" dirty="0" smtClean="0">
                <a:solidFill>
                  <a:srgbClr val="993300"/>
                </a:solidFill>
                <a:latin typeface="Comic Sans MS" pitchFamily="66" charset="0"/>
              </a:rPr>
              <a:t>  parfait . </a:t>
            </a:r>
          </a:p>
          <a:p>
            <a:endParaRPr lang="en-US" sz="2800" dirty="0" smtClean="0">
              <a:solidFill>
                <a:srgbClr val="993300"/>
              </a:solidFill>
              <a:latin typeface="Comic Sans MS" pitchFamily="66" charset="0"/>
            </a:endParaRPr>
          </a:p>
          <a:p>
            <a:r>
              <a:rPr lang="fr-FR" sz="2400" dirty="0" smtClean="0">
                <a:solidFill>
                  <a:srgbClr val="C33DB0"/>
                </a:solidFill>
                <a:latin typeface="Comic Sans MS" pitchFamily="66" charset="0"/>
              </a:rPr>
              <a:t>Rhin traverse la France</a:t>
            </a:r>
          </a:p>
          <a:p>
            <a:pPr>
              <a:buNone/>
            </a:pPr>
            <a:r>
              <a:rPr lang="fr-FR" sz="2400" dirty="0" smtClean="0">
                <a:solidFill>
                  <a:srgbClr val="C33DB0"/>
                </a:solidFill>
                <a:latin typeface="Comic Sans MS" pitchFamily="66" charset="0"/>
              </a:rPr>
              <a:t> et forme un beau </a:t>
            </a:r>
          </a:p>
          <a:p>
            <a:pPr>
              <a:buNone/>
            </a:pPr>
            <a:r>
              <a:rPr lang="fr-FR" sz="2400" dirty="0" smtClean="0">
                <a:solidFill>
                  <a:srgbClr val="C33DB0"/>
                </a:solidFill>
                <a:latin typeface="Comic Sans MS" pitchFamily="66" charset="0"/>
              </a:rPr>
              <a:t>ruban bleu . . . </a:t>
            </a:r>
            <a:endParaRPr lang="en-US" sz="2400" dirty="0">
              <a:solidFill>
                <a:srgbClr val="C33DB0"/>
              </a:solidFill>
              <a:latin typeface="Comic Sans MS" pitchFamily="66" charset="0"/>
            </a:endParaRPr>
          </a:p>
        </p:txBody>
      </p:sp>
      <p:pic>
        <p:nvPicPr>
          <p:cNvPr id="5" name="Picture 4" descr="fr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895600"/>
            <a:ext cx="3619500" cy="376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96000" y="4267200"/>
            <a:ext cx="2936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endParaRPr lang="en-US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4267200"/>
            <a:ext cx="324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endParaRPr lang="en-US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4267200"/>
            <a:ext cx="3385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4267200"/>
            <a:ext cx="3642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en-US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4267200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4267200"/>
            <a:ext cx="3000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en-US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		Frontières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Elle est frontalière de la : </a:t>
            </a:r>
          </a:p>
          <a:p>
            <a:r>
              <a:rPr lang="fr-FR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  Belgique et du Luxembourg au nord-est</a:t>
            </a:r>
          </a:p>
          <a:p>
            <a:r>
              <a:rPr lang="fr-FR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de l'Allemagne et de la Suisse à l'est</a:t>
            </a:r>
          </a:p>
          <a:p>
            <a:r>
              <a:rPr lang="fr-FR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de l'Italie et de Monaco au sud-est</a:t>
            </a:r>
          </a:p>
          <a:p>
            <a:r>
              <a:rPr lang="fr-FR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de l’Espagne et d’Andorre au sud-ouest.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 </a:t>
            </a:r>
            <a:b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498080" cy="48006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Le climat de la France métropolitaine est 			tempéré , influencé par 						l’anticyclone des Açores 				comme le reste de l’Europe de 				l’Ouest . 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Picture 3" descr="600px-Carte_climatique_de_la_Franc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733800"/>
            <a:ext cx="2895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33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fr-FR" sz="4000" dirty="0" smtClean="0">
                <a:solidFill>
                  <a:srgbClr val="C33DB0"/>
                </a:solidFill>
                <a:effectLst/>
                <a:latin typeface="Comic Sans MS" pitchFamily="66" charset="0"/>
              </a:rPr>
              <a:t>La capitale de la France</a:t>
            </a:r>
            <a:br>
              <a:rPr lang="fr-FR" sz="4000" dirty="0" smtClean="0">
                <a:solidFill>
                  <a:srgbClr val="C33DB0"/>
                </a:solidFill>
                <a:effectLst/>
                <a:latin typeface="Comic Sans MS" pitchFamily="66" charset="0"/>
              </a:rPr>
            </a:br>
            <a:r>
              <a:rPr lang="fr-FR" sz="4000" dirty="0" smtClean="0">
                <a:solidFill>
                  <a:srgbClr val="C33DB0"/>
                </a:solidFill>
                <a:effectLst/>
                <a:latin typeface="Comic Sans MS" pitchFamily="66" charset="0"/>
              </a:rPr>
              <a:t>			  est </a:t>
            </a:r>
            <a:r>
              <a:rPr lang="fr-FR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Paris</a:t>
            </a:r>
            <a:r>
              <a:rPr lang="fr-FR" sz="4000" dirty="0" smtClean="0">
                <a:solidFill>
                  <a:srgbClr val="C33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4000" dirty="0" smtClean="0">
                <a:solidFill>
                  <a:srgbClr val="C33DB0"/>
                </a:solidFill>
                <a:effectLst/>
                <a:latin typeface="Comic Sans MS" pitchFamily="66" charset="0"/>
              </a:rPr>
              <a:t>. </a:t>
            </a:r>
            <a:endParaRPr lang="en-US" sz="4000" dirty="0">
              <a:solidFill>
                <a:srgbClr val="C33DB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981200"/>
            <a:ext cx="7498080" cy="3429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>
                    <a:lumMod val="10000"/>
                  </a:schemeClr>
                </a:solidFill>
                <a:latin typeface="Gabriola" pitchFamily="82" charset="0"/>
              </a:rPr>
              <a:t>Paris est la ville capitale et la plus grande en France. La ville est traversée par la Seine, au nord de la France . 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1600200" y="457200"/>
            <a:ext cx="457200" cy="381000"/>
          </a:xfrm>
          <a:prstGeom prst="star4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505200"/>
            <a:ext cx="2286000" cy="283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rgbClr val="FFFF00"/>
      </a:dk1>
      <a:lt1>
        <a:srgbClr val="ECE4F1"/>
      </a:lt1>
      <a:dk2>
        <a:srgbClr val="FFC000"/>
      </a:dk2>
      <a:lt2>
        <a:srgbClr val="C9C2D1"/>
      </a:lt2>
      <a:accent1>
        <a:srgbClr val="7030A0"/>
      </a:accent1>
      <a:accent2>
        <a:srgbClr val="00B050"/>
      </a:accent2>
      <a:accent3>
        <a:srgbClr val="00B0F0"/>
      </a:accent3>
      <a:accent4>
        <a:srgbClr val="6585CF"/>
      </a:accent4>
      <a:accent5>
        <a:srgbClr val="8D1BFF"/>
      </a:accent5>
      <a:accent6>
        <a:srgbClr val="8D1BFF"/>
      </a:accent6>
      <a:hlink>
        <a:srgbClr val="410082"/>
      </a:hlink>
      <a:folHlink>
        <a:srgbClr val="FFFF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</TotalTime>
  <Words>296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   La France . . . </vt:lpstr>
      <vt:lpstr>    République française </vt:lpstr>
      <vt:lpstr>Sa devise est :         « Liberté, Égalité, Fraternité » </vt:lpstr>
      <vt:lpstr>PowerPoint Presentation</vt:lpstr>
      <vt:lpstr>           Localisation</vt:lpstr>
      <vt:lpstr>PowerPoint Presentation</vt:lpstr>
      <vt:lpstr>  Frontières</vt:lpstr>
      <vt:lpstr>      Climat ..  </vt:lpstr>
      <vt:lpstr>      La capitale de la France      est Paris . </vt:lpstr>
      <vt:lpstr>PowerPoint Presentation</vt:lpstr>
      <vt:lpstr>PowerPoint Presentation</vt:lpstr>
      <vt:lpstr>Notre-Dame de Paris. . 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. . .</dc:title>
  <dc:creator>ady</dc:creator>
  <cp:lastModifiedBy>Nicu</cp:lastModifiedBy>
  <cp:revision>35</cp:revision>
  <dcterms:created xsi:type="dcterms:W3CDTF">2012-12-14T16:47:22Z</dcterms:created>
  <dcterms:modified xsi:type="dcterms:W3CDTF">2020-03-26T07:45:18Z</dcterms:modified>
</cp:coreProperties>
</file>