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8" r:id="rId5"/>
    <p:sldId id="259" r:id="rId6"/>
    <p:sldId id="260" r:id="rId7"/>
    <p:sldId id="261" r:id="rId8"/>
    <p:sldId id="262" r:id="rId9"/>
    <p:sldId id="263" r:id="rId10"/>
    <p:sldId id="264" r:id="rId11"/>
    <p:sldId id="265" r:id="rId12"/>
    <p:sldId id="266" r:id="rId13"/>
    <p:sldId id="267" r:id="rId14"/>
    <p:sldId id="272" r:id="rId15"/>
    <p:sldId id="268" r:id="rId16"/>
    <p:sldId id="269" r:id="rId17"/>
    <p:sldId id="270" r:id="rId18"/>
    <p:sldId id="271" r:id="rId19"/>
    <p:sldId id="273" r:id="rId20"/>
    <p:sldId id="274" r:id="rId21"/>
    <p:sldId id="275" r:id="rId22"/>
    <p:sldId id="276" r:id="rId23"/>
    <p:sldId id="277" r:id="rId24"/>
    <p:sldId id="278" r:id="rId25"/>
    <p:sldId id="282"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4660"/>
  </p:normalViewPr>
  <p:slideViewPr>
    <p:cSldViewPr>
      <p:cViewPr varScale="1">
        <p:scale>
          <a:sx n="83" d="100"/>
          <a:sy n="83" d="100"/>
        </p:scale>
        <p:origin x="-1421"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98710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3234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4291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91438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8936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47003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7005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2943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35759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25091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3564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346616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64882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62289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74178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98505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5380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170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82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760468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88651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3242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9580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4/29/2020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036244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285728"/>
            <a:ext cx="7772400" cy="1470025"/>
          </a:xfrm>
        </p:spPr>
        <p:txBody>
          <a:bodyPr/>
          <a:lstStyle/>
          <a:p>
            <a:r>
              <a:rPr lang="ro-RO" sz="8800" dirty="0" smtClean="0">
                <a:latin typeface="Times New Roman" pitchFamily="18" charset="0"/>
                <a:cs typeface="Times New Roman" pitchFamily="18" charset="0"/>
              </a:rPr>
              <a:t>Cultura romană</a:t>
            </a:r>
            <a:endParaRPr lang="en-US" sz="8800" dirty="0">
              <a:latin typeface="Times New Roman" pitchFamily="18" charset="0"/>
              <a:cs typeface="Times New Roman" pitchFamily="18" charset="0"/>
            </a:endParaRPr>
          </a:p>
        </p:txBody>
      </p:sp>
      <p:sp>
        <p:nvSpPr>
          <p:cNvPr id="3" name="Subtitle 2"/>
          <p:cNvSpPr>
            <a:spLocks noGrp="1"/>
          </p:cNvSpPr>
          <p:nvPr>
            <p:ph type="subTitle" idx="1"/>
          </p:nvPr>
        </p:nvSpPr>
        <p:spPr>
          <a:xfrm>
            <a:off x="3200400" y="5638800"/>
            <a:ext cx="6400800" cy="1752600"/>
          </a:xfrm>
        </p:spPr>
        <p:txBody>
          <a:bodyPr/>
          <a:lstStyle/>
          <a:p>
            <a:r>
              <a:rPr lang="ro-RO" sz="800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Arta romană</a:t>
            </a: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409587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0782"/>
            <a:ext cx="8229600" cy="1143000"/>
          </a:xfrm>
        </p:spPr>
        <p:txBody>
          <a:bodyPr/>
          <a:lstStyle/>
          <a:p>
            <a:r>
              <a:rPr lang="vi-VN"/>
              <a:t>Realizările arhitecturii romane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1000" y="1905000"/>
            <a:ext cx="8229600" cy="1913382"/>
          </a:xfrm>
        </p:spPr>
      </p:pic>
      <p:sp>
        <p:nvSpPr>
          <p:cNvPr id="5" name="TextBox 4"/>
          <p:cNvSpPr txBox="1"/>
          <p:nvPr/>
        </p:nvSpPr>
        <p:spPr>
          <a:xfrm>
            <a:off x="969818" y="4038600"/>
            <a:ext cx="7239000" cy="2677656"/>
          </a:xfrm>
          <a:prstGeom prst="rect">
            <a:avLst/>
          </a:prstGeom>
          <a:noFill/>
        </p:spPr>
        <p:txBody>
          <a:bodyPr wrap="square" rtlCol="0">
            <a:spAutoFit/>
          </a:bodyPr>
          <a:lstStyle/>
          <a:p>
            <a:pPr algn="ctr"/>
            <a:r>
              <a:rPr lang="ro-RO" sz="2800" smtClean="0">
                <a:latin typeface="Times New Roman" pitchFamily="18" charset="0"/>
                <a:cs typeface="Times New Roman" pitchFamily="18" charset="0"/>
              </a:rPr>
              <a:t>Cel mai mare şi mai bogat forum a fost construit din ordinul împăratului Traian cu banii proveniţi din prada dacică</a:t>
            </a:r>
          </a:p>
          <a:p>
            <a:pPr algn="ctr"/>
            <a:r>
              <a:rPr lang="ro-RO" sz="2800" smtClean="0">
                <a:latin typeface="Times New Roman" pitchFamily="18" charset="0"/>
                <a:cs typeface="Times New Roman" pitchFamily="18" charset="0"/>
              </a:rPr>
              <a:t>În imagine – o vedere panoramică a ruinelor Forumului lui Traian cu Columna lui Traian, departe în partea stângă</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xmlns="" val="1214632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143000"/>
          </a:xfrm>
        </p:spPr>
        <p:txBody>
          <a:bodyPr>
            <a:noAutofit/>
          </a:bodyPr>
          <a:lstStyle/>
          <a:p>
            <a:pPr algn="ctr"/>
            <a:r>
              <a:rPr lang="vi-VN" sz="4000"/>
              <a:t>Realizările arhitecturii romane</a:t>
            </a:r>
            <a:endParaRPr lang="en-US" sz="400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228600" y="990601"/>
            <a:ext cx="2667000" cy="5514048"/>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5742601" y="1371600"/>
            <a:ext cx="3394472" cy="4525963"/>
          </a:xfrm>
        </p:spPr>
      </p:pic>
      <p:sp>
        <p:nvSpPr>
          <p:cNvPr id="10" name="TextBox 9"/>
          <p:cNvSpPr txBox="1"/>
          <p:nvPr/>
        </p:nvSpPr>
        <p:spPr>
          <a:xfrm>
            <a:off x="3048000" y="1295400"/>
            <a:ext cx="2667000" cy="5262979"/>
          </a:xfrm>
          <a:prstGeom prst="rect">
            <a:avLst/>
          </a:prstGeom>
          <a:noFill/>
        </p:spPr>
        <p:txBody>
          <a:bodyPr wrap="square" rtlCol="0">
            <a:spAutoFit/>
          </a:bodyPr>
          <a:lstStyle/>
          <a:p>
            <a:pPr algn="ctr"/>
            <a:r>
              <a:rPr lang="ro-RO" sz="2400" smtClean="0">
                <a:latin typeface="Times New Roman" pitchFamily="18" charset="0"/>
                <a:cs typeface="Times New Roman" pitchFamily="18" charset="0"/>
              </a:rPr>
              <a:t>Columna lui Traian (în stânga) şi monumentul triumfal de la Adamclisi (Tropeum Traiani) – în dreapta – sunt exemple de construcţii romane ce amintesc de obţinerea unor victorii (în cazul de faţă – războaiele daco-romane)</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xmlns="" val="2290574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vi-VN"/>
              <a:t>Realizările arhitecturii romane</a:t>
            </a:r>
            <a:endParaRPr lang="en-US"/>
          </a:p>
        </p:txBody>
      </p:sp>
      <p:sp>
        <p:nvSpPr>
          <p:cNvPr id="5" name="Content Placeholder 4"/>
          <p:cNvSpPr>
            <a:spLocks noGrp="1"/>
          </p:cNvSpPr>
          <p:nvPr>
            <p:ph idx="1"/>
          </p:nvPr>
        </p:nvSpPr>
        <p:spPr>
          <a:xfrm>
            <a:off x="7239000" y="914400"/>
            <a:ext cx="1752600" cy="5562600"/>
          </a:xfrm>
        </p:spPr>
        <p:txBody>
          <a:bodyPr>
            <a:normAutofit fontScale="92500" lnSpcReduction="10000"/>
          </a:bodyPr>
          <a:lstStyle/>
          <a:p>
            <a:pPr marL="0" indent="0" algn="ctr">
              <a:buNone/>
            </a:pPr>
            <a:r>
              <a:rPr lang="ro-RO" smtClean="0">
                <a:latin typeface="Times New Roman" pitchFamily="18" charset="0"/>
                <a:cs typeface="Times New Roman" pitchFamily="18" charset="0"/>
              </a:rPr>
              <a:t>Tot pentru a aminti de victoriile romane erau construite arcurile de triumf.</a:t>
            </a:r>
          </a:p>
          <a:p>
            <a:pPr marL="0" indent="0" algn="ctr">
              <a:buNone/>
            </a:pPr>
            <a:r>
              <a:rPr lang="ro-RO" smtClean="0">
                <a:latin typeface="Times New Roman" pitchFamily="18" charset="0"/>
                <a:cs typeface="Times New Roman" pitchFamily="18" charset="0"/>
              </a:rPr>
              <a:t>În imagine Arcul lui Titus</a:t>
            </a:r>
            <a:endParaRPr lang="en-US">
              <a:latin typeface="Times New Roman" pitchFamily="18" charset="0"/>
              <a:cs typeface="Times New Roman" pitchFamily="18" charset="0"/>
            </a:endParaRPr>
          </a:p>
        </p:txBody>
      </p:sp>
      <p:pic>
        <p:nvPicPr>
          <p:cNvPr id="6146" name="Picture 2" descr="C:\Users\Ionut\Desktop\Inspecţie\clasa a V-a\800px-Arch_of_titus_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046018"/>
            <a:ext cx="6908799" cy="5181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377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33400" y="-176212"/>
            <a:ext cx="8229600" cy="1143000"/>
          </a:xfrm>
        </p:spPr>
        <p:txBody>
          <a:bodyPr/>
          <a:lstStyle/>
          <a:p>
            <a:r>
              <a:rPr lang="vi-VN"/>
              <a:t>Realizările arhitecturii romane</a:t>
            </a:r>
            <a:endParaRPr lang="en-US"/>
          </a:p>
        </p:txBody>
      </p:sp>
      <p:sp>
        <p:nvSpPr>
          <p:cNvPr id="6" name="Content Placeholder 5"/>
          <p:cNvSpPr>
            <a:spLocks noGrp="1"/>
          </p:cNvSpPr>
          <p:nvPr>
            <p:ph idx="1"/>
          </p:nvPr>
        </p:nvSpPr>
        <p:spPr>
          <a:xfrm>
            <a:off x="4572000" y="1141413"/>
            <a:ext cx="4114800" cy="5540375"/>
          </a:xfrm>
        </p:spPr>
        <p:txBody>
          <a:bodyPr>
            <a:normAutofit fontScale="92500" lnSpcReduction="10000"/>
          </a:bodyPr>
          <a:lstStyle/>
          <a:p>
            <a:pPr algn="ctr"/>
            <a:r>
              <a:rPr lang="ro-RO" smtClean="0">
                <a:latin typeface="Times New Roman" pitchFamily="18" charset="0"/>
                <a:cs typeface="Times New Roman" pitchFamily="18" charset="0"/>
              </a:rPr>
              <a:t>Pentru a mări prestigiul Imperiului Roman, în timpul lui Octavian Augustus arhitecţii şi sculptorii au creat opere care au înfrumuseţat Roma.</a:t>
            </a:r>
          </a:p>
          <a:p>
            <a:pPr algn="ctr"/>
            <a:r>
              <a:rPr lang="ro-RO" smtClean="0">
                <a:latin typeface="Times New Roman" pitchFamily="18" charset="0"/>
                <a:cs typeface="Times New Roman" pitchFamily="18" charset="0"/>
              </a:rPr>
              <a:t>În ultimii ani ai domniei sale, Augustus spunea: „Am găsit un oraş de cărămidă şi las unul de marmură”.</a:t>
            </a:r>
            <a:endParaRPr lang="en-US">
              <a:latin typeface="Times New Roman" pitchFamily="18" charset="0"/>
              <a:cs typeface="Times New Roman" pitchFamily="18" charset="0"/>
            </a:endParaRPr>
          </a:p>
        </p:txBody>
      </p:sp>
      <p:pic>
        <p:nvPicPr>
          <p:cNvPr id="3074" name="Picture 2" descr="C:\Users\Ionut\Desktop\Inspecţie\clasa a V-a\400px-Statue-Augustu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966788"/>
            <a:ext cx="38100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722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vi-VN"/>
              <a:t>Realizările arhitecturii romane</a:t>
            </a:r>
            <a:endParaRPr lang="en-US"/>
          </a:p>
        </p:txBody>
      </p:sp>
      <p:sp>
        <p:nvSpPr>
          <p:cNvPr id="3" name="Content Placeholder 2"/>
          <p:cNvSpPr>
            <a:spLocks noGrp="1"/>
          </p:cNvSpPr>
          <p:nvPr>
            <p:ph idx="1"/>
          </p:nvPr>
        </p:nvSpPr>
        <p:spPr>
          <a:xfrm>
            <a:off x="533400" y="838200"/>
            <a:ext cx="7848600" cy="1066800"/>
          </a:xfrm>
        </p:spPr>
        <p:txBody>
          <a:bodyPr/>
          <a:lstStyle/>
          <a:p>
            <a:pPr algn="ctr"/>
            <a:r>
              <a:rPr lang="ro-RO" smtClean="0">
                <a:latin typeface="Times New Roman" pitchFamily="18" charset="0"/>
                <a:cs typeface="Times New Roman" pitchFamily="18" charset="0"/>
              </a:rPr>
              <a:t>În timpul lui Augustus  a fost construit Pantheonul (templul tuturor zeilor)</a:t>
            </a:r>
            <a:endParaRPr lang="en-US">
              <a:latin typeface="Times New Roman" pitchFamily="18" charset="0"/>
              <a:cs typeface="Times New Roman" pitchFamily="18" charset="0"/>
            </a:endParaRPr>
          </a:p>
        </p:txBody>
      </p:sp>
      <p:pic>
        <p:nvPicPr>
          <p:cNvPr id="4099" name="Picture 3" descr="C:\Users\Ionut\Desktop\Inspecţie\clasa a V-a\220px-PantheonRomeMode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43000" y="2133600"/>
            <a:ext cx="6629400" cy="42572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3094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vi-VN"/>
              <a:t>Realizările arhitecturii romane</a:t>
            </a:r>
            <a:endParaRPr lang="en-US"/>
          </a:p>
        </p:txBody>
      </p:sp>
      <p:sp>
        <p:nvSpPr>
          <p:cNvPr id="3" name="Content Placeholder 2"/>
          <p:cNvSpPr>
            <a:spLocks noGrp="1"/>
          </p:cNvSpPr>
          <p:nvPr>
            <p:ph idx="1"/>
          </p:nvPr>
        </p:nvSpPr>
        <p:spPr>
          <a:xfrm>
            <a:off x="397164" y="762000"/>
            <a:ext cx="8229600" cy="1066800"/>
          </a:xfrm>
        </p:spPr>
        <p:txBody>
          <a:bodyPr/>
          <a:lstStyle/>
          <a:p>
            <a:pPr marL="0" indent="0" algn="ctr">
              <a:buNone/>
            </a:pPr>
            <a:r>
              <a:rPr lang="ro-RO" smtClean="0">
                <a:latin typeface="Times New Roman" pitchFamily="18" charset="0"/>
                <a:cs typeface="Times New Roman" pitchFamily="18" charset="0"/>
              </a:rPr>
              <a:t>O altă mare operă de artă realizată în timpul lui Augustus a fost Altarul Păcii</a:t>
            </a:r>
            <a:endParaRPr lang="en-US">
              <a:latin typeface="Times New Roman" pitchFamily="18" charset="0"/>
              <a:cs typeface="Times New Roman" pitchFamily="18" charset="0"/>
            </a:endParaRPr>
          </a:p>
        </p:txBody>
      </p:sp>
      <p:pic>
        <p:nvPicPr>
          <p:cNvPr id="5122" name="Picture 2" descr="C:\Users\Ionut\Desktop\Inspecţie\clasa a V-a\800px-AraPacisFullFrontal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95400" y="1821873"/>
            <a:ext cx="6553200" cy="49149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6060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3863" y="-20782"/>
            <a:ext cx="8229600" cy="1143000"/>
          </a:xfrm>
        </p:spPr>
        <p:txBody>
          <a:bodyPr/>
          <a:lstStyle/>
          <a:p>
            <a:r>
              <a:rPr lang="vi-VN"/>
              <a:t>Realizările arhitecturii romane</a:t>
            </a:r>
            <a:endParaRPr lang="en-US"/>
          </a:p>
        </p:txBody>
      </p:sp>
      <p:sp>
        <p:nvSpPr>
          <p:cNvPr id="3" name="Content Placeholder 2"/>
          <p:cNvSpPr>
            <a:spLocks noGrp="1"/>
          </p:cNvSpPr>
          <p:nvPr>
            <p:ph idx="1"/>
          </p:nvPr>
        </p:nvSpPr>
        <p:spPr>
          <a:xfrm>
            <a:off x="423863" y="1066800"/>
            <a:ext cx="8229600" cy="1295400"/>
          </a:xfrm>
        </p:spPr>
        <p:txBody>
          <a:bodyPr/>
          <a:lstStyle/>
          <a:p>
            <a:pPr algn="ctr"/>
            <a:r>
              <a:rPr lang="ro-RO" smtClean="0">
                <a:latin typeface="Times New Roman" pitchFamily="18" charset="0"/>
                <a:cs typeface="Times New Roman" pitchFamily="18" charset="0"/>
              </a:rPr>
              <a:t>Tot la Roma s-a înălţat Colosseum-ul, cel mai mare amfiteatru construit de romani.</a:t>
            </a:r>
            <a:endParaRPr lang="en-US">
              <a:latin typeface="Times New Roman" pitchFamily="18" charset="0"/>
              <a:cs typeface="Times New Roman" pitchFamily="18" charset="0"/>
            </a:endParaRPr>
          </a:p>
        </p:txBody>
      </p:sp>
      <p:pic>
        <p:nvPicPr>
          <p:cNvPr id="7170" name="Picture 2" descr="C:\Users\Ionut\Desktop\Inspecţie\clasa a V-a\Colosseum-ul - reconstituir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09800"/>
            <a:ext cx="8467726" cy="42481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9881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vi-VN"/>
              <a:t>Realizările arhitecturii romane</a:t>
            </a:r>
            <a:endParaRPr lang="en-US"/>
          </a:p>
        </p:txBody>
      </p:sp>
      <p:sp>
        <p:nvSpPr>
          <p:cNvPr id="3" name="Content Placeholder 2"/>
          <p:cNvSpPr>
            <a:spLocks noGrp="1"/>
          </p:cNvSpPr>
          <p:nvPr>
            <p:ph idx="1"/>
          </p:nvPr>
        </p:nvSpPr>
        <p:spPr>
          <a:xfrm>
            <a:off x="457200" y="914400"/>
            <a:ext cx="8229600" cy="685800"/>
          </a:xfrm>
        </p:spPr>
        <p:txBody>
          <a:bodyPr/>
          <a:lstStyle/>
          <a:p>
            <a:pPr algn="ctr"/>
            <a:r>
              <a:rPr lang="ro-RO" smtClean="0">
                <a:latin typeface="Times New Roman" pitchFamily="18" charset="0"/>
                <a:cs typeface="Times New Roman" pitchFamily="18" charset="0"/>
              </a:rPr>
              <a:t>Colosseum-ul în zilele noastre</a:t>
            </a:r>
            <a:endParaRPr lang="en-US">
              <a:latin typeface="Times New Roman" pitchFamily="18" charset="0"/>
              <a:cs typeface="Times New Roman" pitchFamily="18" charset="0"/>
            </a:endParaRPr>
          </a:p>
        </p:txBody>
      </p:sp>
      <p:pic>
        <p:nvPicPr>
          <p:cNvPr id="8194" name="Picture 2" descr="C:\Users\Ionut\Desktop\Inspecţie\clasa a V-a\250px-Colosseum_in_Rome,_Italy_-_April_200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32429" y="1447799"/>
            <a:ext cx="3962400" cy="2329891"/>
          </a:xfrm>
          <a:prstGeom prst="rect">
            <a:avLst/>
          </a:prstGeom>
          <a:noFill/>
          <a:extLst>
            <a:ext uri="{909E8E84-426E-40DD-AFC4-6F175D3DCCD1}">
              <a14:hiddenFill xmlns:a14="http://schemas.microsoft.com/office/drawing/2010/main" xmlns="">
                <a:solidFill>
                  <a:srgbClr val="FFFFFF"/>
                </a:solidFill>
              </a14:hiddenFill>
            </a:ext>
          </a:extLst>
        </p:spPr>
      </p:pic>
      <p:pic>
        <p:nvPicPr>
          <p:cNvPr id="8195" name="Picture 3" descr="C:\Users\Ionut\Desktop\Inspecţie\clasa a V-a\800px-ColossemPanorama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562" y="3844924"/>
            <a:ext cx="8916135" cy="27082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1388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vi-VN"/>
              <a:t>Realizările arhitecturii romane</a:t>
            </a:r>
            <a:endParaRPr lang="en-US"/>
          </a:p>
        </p:txBody>
      </p:sp>
      <p:sp>
        <p:nvSpPr>
          <p:cNvPr id="3" name="Content Placeholder 2"/>
          <p:cNvSpPr>
            <a:spLocks noGrp="1"/>
          </p:cNvSpPr>
          <p:nvPr>
            <p:ph idx="1"/>
          </p:nvPr>
        </p:nvSpPr>
        <p:spPr>
          <a:xfrm>
            <a:off x="5657850" y="1066800"/>
            <a:ext cx="3352800" cy="5562600"/>
          </a:xfrm>
        </p:spPr>
        <p:txBody>
          <a:bodyPr>
            <a:normAutofit fontScale="77500" lnSpcReduction="20000"/>
          </a:bodyPr>
          <a:lstStyle/>
          <a:p>
            <a:pPr algn="ctr"/>
            <a:r>
              <a:rPr lang="ro-RO" sz="3400" smtClean="0">
                <a:latin typeface="Times New Roman" pitchFamily="18" charset="0"/>
                <a:cs typeface="Times New Roman" pitchFamily="18" charset="0"/>
              </a:rPr>
              <a:t>Pentru confortul personal, dar şi pentru diferite nevoi, romanii au realizat apeducte – construcţii care duceau la Roma şi în alte oraşe apă potabilă.</a:t>
            </a:r>
          </a:p>
          <a:p>
            <a:pPr algn="ctr"/>
            <a:r>
              <a:rPr lang="ro-RO" sz="3400" smtClean="0">
                <a:latin typeface="Times New Roman" pitchFamily="18" charset="0"/>
                <a:cs typeface="Times New Roman" pitchFamily="18" charset="0"/>
              </a:rPr>
              <a:t>Când traseul apeductelor întâlnea obstacole naturale (râuri, prăpăstii), se realizau apeducte sub forma unor arcade monumentale, numite viaducte.</a:t>
            </a:r>
          </a:p>
          <a:p>
            <a:pPr marL="0" indent="0" algn="just">
              <a:buNone/>
            </a:pPr>
            <a:endParaRPr lang="en-US">
              <a:latin typeface="Times New Roman" pitchFamily="18" charset="0"/>
              <a:cs typeface="Times New Roman" pitchFamily="18" charset="0"/>
            </a:endParaRPr>
          </a:p>
        </p:txBody>
      </p:sp>
      <p:pic>
        <p:nvPicPr>
          <p:cNvPr id="9218" name="Picture 2" descr="C:\Users\Ionut\Desktop\Inspecţie\clasa a V-a\Apeduct roma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685800"/>
            <a:ext cx="5657850"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2092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5"/>
            <a:ext cx="8229600" cy="1143000"/>
          </a:xfrm>
        </p:spPr>
        <p:txBody>
          <a:bodyPr/>
          <a:lstStyle/>
          <a:p>
            <a:r>
              <a:rPr lang="ro-RO" smtClean="0">
                <a:latin typeface="Times New Roman" pitchFamily="18" charset="0"/>
                <a:cs typeface="Times New Roman" pitchFamily="18" charset="0"/>
              </a:rPr>
              <a:t>Despre alimentarea cu apă</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533400" y="1219200"/>
            <a:ext cx="8229600" cy="5105400"/>
          </a:xfrm>
        </p:spPr>
        <p:txBody>
          <a:bodyPr/>
          <a:lstStyle/>
          <a:p>
            <a:pPr marL="0" indent="0" algn="just">
              <a:buNone/>
            </a:pPr>
            <a:r>
              <a:rPr lang="ro-RO" smtClean="0">
                <a:latin typeface="Times New Roman" pitchFamily="18" charset="0"/>
                <a:cs typeface="Times New Roman" pitchFamily="18" charset="0"/>
              </a:rPr>
              <a:t>„Apa ce se aduce la Roma prin conducte este în aşa mare cantitate, încât adevărate râuri de apă străbat oraşul şi canalele lui, astfel că fiecare casă are cisterne colectoare, conducte şi fântâni din belşug...”.</a:t>
            </a:r>
          </a:p>
          <a:p>
            <a:pPr marL="0" indent="0" algn="r">
              <a:buNone/>
            </a:pPr>
            <a:r>
              <a:rPr lang="ro-RO" smtClean="0">
                <a:latin typeface="Times New Roman" pitchFamily="18" charset="0"/>
                <a:cs typeface="Times New Roman" pitchFamily="18" charset="0"/>
              </a:rPr>
              <a:t>(Strabon, </a:t>
            </a:r>
            <a:r>
              <a:rPr lang="ro-RO" i="1" smtClean="0">
                <a:latin typeface="Times New Roman" pitchFamily="18" charset="0"/>
                <a:cs typeface="Times New Roman" pitchFamily="18" charset="0"/>
              </a:rPr>
              <a:t>Geografia</a:t>
            </a:r>
            <a:r>
              <a:rPr lang="ro-RO" smtClean="0">
                <a:latin typeface="Times New Roman" pitchFamily="18" charset="0"/>
                <a:cs typeface="Times New Roman" pitchFamily="18" charset="0"/>
              </a:rPr>
              <a:t>)</a:t>
            </a:r>
          </a:p>
          <a:p>
            <a:pPr marL="0" indent="0" algn="r">
              <a:buNone/>
            </a:pPr>
            <a:endParaRPr lang="ro-RO">
              <a:latin typeface="Times New Roman" pitchFamily="18" charset="0"/>
              <a:cs typeface="Times New Roman" pitchFamily="18" charset="0"/>
            </a:endParaRPr>
          </a:p>
          <a:p>
            <a:pPr marL="0" indent="0" algn="just">
              <a:buNone/>
            </a:pPr>
            <a:r>
              <a:rPr lang="ro-RO" smtClean="0">
                <a:latin typeface="Times New Roman" pitchFamily="18" charset="0"/>
                <a:cs typeface="Times New Roman" pitchFamily="18" charset="0"/>
              </a:rPr>
              <a:t>La ce credeţi că era folosită o aşa de mare cantitate de apă?</a:t>
            </a:r>
          </a:p>
          <a:p>
            <a:pPr marL="0" indent="0" algn="r">
              <a:buNone/>
            </a:pPr>
            <a:endParaRPr lang="ro-RO">
              <a:latin typeface="Times New Roman" pitchFamily="18" charset="0"/>
              <a:cs typeface="Times New Roman" pitchFamily="18" charset="0"/>
            </a:endParaRPr>
          </a:p>
          <a:p>
            <a:pPr marL="0" indent="0" algn="just">
              <a:buNone/>
            </a:pP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xmlns="" val="4290026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3800" y="76200"/>
            <a:ext cx="5368636" cy="3581399"/>
          </a:xfrm>
        </p:spPr>
        <p:txBody>
          <a:bodyPr>
            <a:normAutofit fontScale="92500" lnSpcReduction="20000"/>
          </a:bodyPr>
          <a:lstStyle/>
          <a:p>
            <a:pPr marL="0" indent="0" algn="ctr">
              <a:buNone/>
            </a:pPr>
            <a:r>
              <a:rPr lang="ro-RO" sz="4000" smtClean="0">
                <a:latin typeface="Times New Roman" pitchFamily="18" charset="0"/>
                <a:cs typeface="Times New Roman" pitchFamily="18" charset="0"/>
              </a:rPr>
              <a:t>Caracteristicile artei romane</a:t>
            </a:r>
          </a:p>
          <a:p>
            <a:pPr marL="0" indent="0" algn="ctr">
              <a:buNone/>
            </a:pPr>
            <a:endParaRPr lang="ro-RO" sz="4000" smtClean="0">
              <a:latin typeface="Times New Roman" pitchFamily="18" charset="0"/>
              <a:cs typeface="Times New Roman" pitchFamily="18" charset="0"/>
            </a:endParaRPr>
          </a:p>
          <a:p>
            <a:pPr algn="ctr"/>
            <a:r>
              <a:rPr lang="ro-RO" sz="3000" smtClean="0">
                <a:latin typeface="Times New Roman" pitchFamily="18" charset="0"/>
                <a:cs typeface="Times New Roman" pitchFamily="18" charset="0"/>
              </a:rPr>
              <a:t>În secolul al III-lea î.Hr. romanii intră în contact direct cu lumea greacă.</a:t>
            </a:r>
          </a:p>
          <a:p>
            <a:pPr algn="ctr"/>
            <a:r>
              <a:rPr lang="ro-RO" sz="3000" smtClean="0">
                <a:latin typeface="Times New Roman" pitchFamily="18" charset="0"/>
                <a:cs typeface="Times New Roman" pitchFamily="18" charset="0"/>
              </a:rPr>
              <a:t>Romanii preiau de la greci o serie de elemente de cultură. </a:t>
            </a:r>
            <a:endParaRPr lang="en-US" sz="3000">
              <a:latin typeface="Times New Roman" pitchFamily="18" charset="0"/>
              <a:cs typeface="Times New Roman" pitchFamily="18" charset="0"/>
            </a:endParaRPr>
          </a:p>
        </p:txBody>
      </p:sp>
      <p:sp>
        <p:nvSpPr>
          <p:cNvPr id="8" name="Text Placeholder 7"/>
          <p:cNvSpPr>
            <a:spLocks noGrp="1"/>
          </p:cNvSpPr>
          <p:nvPr>
            <p:ph type="body" sz="half" idx="2"/>
          </p:nvPr>
        </p:nvSpPr>
        <p:spPr>
          <a:xfrm>
            <a:off x="429021" y="2798619"/>
            <a:ext cx="2951957" cy="609599"/>
          </a:xfrm>
        </p:spPr>
        <p:txBody>
          <a:bodyPr>
            <a:normAutofit/>
          </a:bodyPr>
          <a:lstStyle/>
          <a:p>
            <a:pPr algn="ctr"/>
            <a:r>
              <a:rPr lang="ro-RO" sz="3200" smtClean="0">
                <a:latin typeface="Times New Roman" pitchFamily="18" charset="0"/>
                <a:cs typeface="Times New Roman" pitchFamily="18" charset="0"/>
              </a:rPr>
              <a:t>Arc roman</a:t>
            </a:r>
            <a:endParaRPr lang="en-US" sz="3200">
              <a:latin typeface="Times New Roman" pitchFamily="18" charset="0"/>
              <a:cs typeface="Times New Roman" pitchFamily="18" charset="0"/>
            </a:endParaRPr>
          </a:p>
        </p:txBody>
      </p:sp>
      <p:pic>
        <p:nvPicPr>
          <p:cNvPr id="2050" name="Picture 2" descr="C:\Users\Ionut\Desktop\Inspecţie\clasa a V-a\Arcul roman.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240451"/>
            <a:ext cx="3657600" cy="259973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304800" y="3505200"/>
            <a:ext cx="8610600" cy="2850011"/>
          </a:xfrm>
          <a:prstGeom prst="rect">
            <a:avLst/>
          </a:prstGeom>
          <a:noFill/>
        </p:spPr>
        <p:txBody>
          <a:bodyPr wrap="square" rtlCol="0">
            <a:spAutoFit/>
          </a:bodyPr>
          <a:lstStyle/>
          <a:p>
            <a:pPr marL="342900" lvl="0" indent="-342900" algn="ctr">
              <a:spcBef>
                <a:spcPct val="20000"/>
              </a:spcBef>
              <a:buFont typeface="Arial" pitchFamily="34" charset="0"/>
              <a:buChar char="•"/>
            </a:pPr>
            <a:r>
              <a:rPr lang="ro-RO" sz="2800">
                <a:solidFill>
                  <a:prstClr val="black"/>
                </a:solidFill>
                <a:latin typeface="Times New Roman" pitchFamily="18" charset="0"/>
                <a:cs typeface="Times New Roman" pitchFamily="18" charset="0"/>
              </a:rPr>
              <a:t>În arhitectură, romanii au împrumutat stilurile arhitecturii elenilor.</a:t>
            </a:r>
          </a:p>
          <a:p>
            <a:pPr marL="342900" lvl="0" indent="-342900" algn="ctr">
              <a:spcBef>
                <a:spcPct val="20000"/>
              </a:spcBef>
              <a:buFont typeface="Arial" pitchFamily="34" charset="0"/>
              <a:buChar char="•"/>
            </a:pPr>
            <a:r>
              <a:rPr lang="ro-RO" sz="2800">
                <a:solidFill>
                  <a:prstClr val="black"/>
                </a:solidFill>
                <a:latin typeface="Times New Roman" pitchFamily="18" charset="0"/>
                <a:cs typeface="Times New Roman" pitchFamily="18" charset="0"/>
              </a:rPr>
              <a:t>Arcurile rotunde au fost folosite de romani, fiind preluate de la etrusci</a:t>
            </a:r>
            <a:r>
              <a:rPr lang="ro-RO" sz="2800" smtClean="0">
                <a:solidFill>
                  <a:prstClr val="black"/>
                </a:solidFill>
                <a:latin typeface="Times New Roman" pitchFamily="18" charset="0"/>
                <a:cs typeface="Times New Roman" pitchFamily="18" charset="0"/>
              </a:rPr>
              <a:t>.</a:t>
            </a:r>
          </a:p>
          <a:p>
            <a:pPr marL="342900" lvl="0" indent="-342900" algn="ctr">
              <a:spcBef>
                <a:spcPct val="20000"/>
              </a:spcBef>
              <a:buFont typeface="Arial" pitchFamily="34" charset="0"/>
              <a:buChar char="•"/>
            </a:pPr>
            <a:r>
              <a:rPr lang="ro-RO" sz="2800" smtClean="0">
                <a:solidFill>
                  <a:prstClr val="black"/>
                </a:solidFill>
                <a:latin typeface="Times New Roman" pitchFamily="18" charset="0"/>
                <a:cs typeface="Times New Roman" pitchFamily="18" charset="0"/>
              </a:rPr>
              <a:t>Măreţia clădirilor, decoraţia bogată a acestora dovedesc prezenţa elementelor orientale în arta romană.</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xmlns="" val="56195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Realizările arhitecturii romane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724400" y="1295400"/>
            <a:ext cx="4419600" cy="5257800"/>
          </a:xfrm>
        </p:spPr>
      </p:pic>
      <p:sp>
        <p:nvSpPr>
          <p:cNvPr id="5" name="TextBox 4"/>
          <p:cNvSpPr txBox="1"/>
          <p:nvPr/>
        </p:nvSpPr>
        <p:spPr>
          <a:xfrm>
            <a:off x="533400" y="1524000"/>
            <a:ext cx="4191000" cy="4031873"/>
          </a:xfrm>
          <a:prstGeom prst="rect">
            <a:avLst/>
          </a:prstGeom>
          <a:noFill/>
        </p:spPr>
        <p:txBody>
          <a:bodyPr wrap="square" rtlCol="0">
            <a:spAutoFit/>
          </a:bodyPr>
          <a:lstStyle/>
          <a:p>
            <a:pPr algn="ctr"/>
            <a:r>
              <a:rPr lang="ro-RO" sz="3200" smtClean="0">
                <a:latin typeface="Times New Roman" pitchFamily="18" charset="0"/>
                <a:cs typeface="Times New Roman" pitchFamily="18" charset="0"/>
              </a:rPr>
              <a:t>Apa era folosită şi pentru îmbăiere.</a:t>
            </a:r>
          </a:p>
          <a:p>
            <a:pPr algn="ctr"/>
            <a:r>
              <a:rPr lang="ro-RO" sz="3200" smtClean="0">
                <a:latin typeface="Times New Roman" pitchFamily="18" charset="0"/>
                <a:cs typeface="Times New Roman" pitchFamily="18" charset="0"/>
              </a:rPr>
              <a:t>Îmbăierea se făcea în terme.</a:t>
            </a:r>
          </a:p>
          <a:p>
            <a:pPr algn="ctr"/>
            <a:r>
              <a:rPr lang="ro-RO" sz="3200" smtClean="0">
                <a:latin typeface="Times New Roman" pitchFamily="18" charset="0"/>
                <a:cs typeface="Times New Roman" pitchFamily="18" charset="0"/>
              </a:rPr>
              <a:t>Termele erau băi publice, dar şi locuri de distracţie şi destindere pentru romani.</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xmlns="" val="1352191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ro-RO" smtClean="0">
                <a:latin typeface="Times New Roman" pitchFamily="18" charset="0"/>
                <a:cs typeface="Times New Roman" pitchFamily="18" charset="0"/>
              </a:rPr>
              <a:t>Sculptura</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381000" y="457200"/>
            <a:ext cx="3962400" cy="6248400"/>
          </a:xfrm>
        </p:spPr>
        <p:txBody>
          <a:bodyPr>
            <a:noAutofit/>
          </a:bodyPr>
          <a:lstStyle/>
          <a:p>
            <a:pPr algn="ctr"/>
            <a:r>
              <a:rPr lang="ro-RO" sz="2600" smtClean="0">
                <a:latin typeface="Times New Roman" pitchFamily="18" charset="0"/>
                <a:cs typeface="Times New Roman" pitchFamily="18" charset="0"/>
              </a:rPr>
              <a:t>Sculptorii romani au redat asemănarea cu realitatea.</a:t>
            </a:r>
          </a:p>
          <a:p>
            <a:pPr algn="ctr"/>
            <a:r>
              <a:rPr lang="ro-RO" sz="2600" smtClean="0">
                <a:latin typeface="Times New Roman" pitchFamily="18" charset="0"/>
                <a:cs typeface="Times New Roman" pitchFamily="18" charset="0"/>
              </a:rPr>
              <a:t>Statuile şi busturile împăraţilor sunt printre cele mai reuşite portrete din marmură.</a:t>
            </a:r>
          </a:p>
          <a:p>
            <a:pPr algn="ctr"/>
            <a:r>
              <a:rPr lang="ro-RO" sz="2600" smtClean="0">
                <a:latin typeface="Times New Roman" pitchFamily="18" charset="0"/>
                <a:cs typeface="Times New Roman" pitchFamily="18" charset="0"/>
              </a:rPr>
              <a:t>Romanii au rămas neîntrecuţi în arta portretului, reprezentând fidel modelul.</a:t>
            </a:r>
          </a:p>
          <a:p>
            <a:pPr algn="ctr"/>
            <a:r>
              <a:rPr lang="ro-RO" sz="2600" smtClean="0">
                <a:latin typeface="Times New Roman" pitchFamily="18" charset="0"/>
                <a:cs typeface="Times New Roman" pitchFamily="18" charset="0"/>
              </a:rPr>
              <a:t>Basoreliefurile sunt des folosite la decorarea edificiilor publice şi a monumentelor.</a:t>
            </a:r>
            <a:endParaRPr lang="en-US" sz="2600">
              <a:latin typeface="Times New Roman" pitchFamily="18" charset="0"/>
              <a:cs typeface="Times New Roman" pitchFamily="18" charset="0"/>
            </a:endParaRPr>
          </a:p>
        </p:txBody>
      </p:sp>
      <p:pic>
        <p:nvPicPr>
          <p:cNvPr id="11266" name="Picture 2" descr="C:\Users\Ionut\Desktop\Inspecţie\clasa a V-a\200px-Traianus_Glyptothek_Munich_336.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30749" y="762000"/>
            <a:ext cx="4074584" cy="586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66782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mtClean="0">
                <a:latin typeface="Times New Roman" pitchFamily="18" charset="0"/>
                <a:cs typeface="Times New Roman" pitchFamily="18" charset="0"/>
              </a:rPr>
              <a:t>Pictură</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152400" y="1295400"/>
            <a:ext cx="4038600" cy="5181600"/>
          </a:xfrm>
        </p:spPr>
        <p:txBody>
          <a:bodyPr>
            <a:normAutofit fontScale="92500" lnSpcReduction="20000"/>
          </a:bodyPr>
          <a:lstStyle/>
          <a:p>
            <a:pPr algn="ctr"/>
            <a:r>
              <a:rPr lang="ro-RO" smtClean="0">
                <a:latin typeface="Times New Roman" pitchFamily="18" charset="0"/>
                <a:cs typeface="Times New Roman" pitchFamily="18" charset="0"/>
              </a:rPr>
              <a:t>În pictură, romanii au folosit fresca.</a:t>
            </a:r>
          </a:p>
          <a:p>
            <a:pPr algn="ctr"/>
            <a:r>
              <a:rPr lang="ro-RO" smtClean="0">
                <a:latin typeface="Times New Roman" pitchFamily="18" charset="0"/>
                <a:cs typeface="Times New Roman" pitchFamily="18" charset="0"/>
              </a:rPr>
              <a:t>Au reprezentat scene din viaţa de toate zilele, din mitologie.</a:t>
            </a:r>
          </a:p>
          <a:p>
            <a:pPr algn="ctr"/>
            <a:r>
              <a:rPr lang="ro-RO" smtClean="0">
                <a:latin typeface="Times New Roman" pitchFamily="18" charset="0"/>
                <a:cs typeface="Times New Roman" pitchFamily="18" charset="0"/>
              </a:rPr>
              <a:t>Exemplare foarte frumoase din aceste picturi s-au găsit pe pereţii caselor din oraşele Pompei şi Herculanum îngropate în urma erupţiei vulcanului Vezuviu.</a:t>
            </a:r>
            <a:endParaRPr lang="en-US">
              <a:latin typeface="Times New Roman" pitchFamily="18" charset="0"/>
              <a:cs typeface="Times New Roman" pitchFamily="18" charset="0"/>
            </a:endParaRPr>
          </a:p>
        </p:txBody>
      </p:sp>
      <p:pic>
        <p:nvPicPr>
          <p:cNvPr id="10242" name="Picture 2" descr="C:\Users\Ionut\Desktop\Inspecţie\clasa a V-a\170px-Pompeii-coupl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24400" y="1295399"/>
            <a:ext cx="3733800" cy="50762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4003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10600" cy="6324600"/>
          </a:xfrm>
        </p:spPr>
        <p:txBody>
          <a:bodyPr>
            <a:normAutofit lnSpcReduction="10000"/>
          </a:bodyPr>
          <a:lstStyle/>
          <a:p>
            <a:pPr algn="just"/>
            <a:r>
              <a:rPr lang="ro-RO" smtClean="0">
                <a:latin typeface="Times New Roman" pitchFamily="18" charset="0"/>
                <a:cs typeface="Times New Roman" pitchFamily="18" charset="0"/>
              </a:rPr>
              <a:t>Dezvoltarea economică, socială şi politică a Imperiului Roman a favorizat înflorirea culturii romane.</a:t>
            </a:r>
          </a:p>
          <a:p>
            <a:pPr algn="just"/>
            <a:r>
              <a:rPr lang="ro-RO" smtClean="0">
                <a:latin typeface="Times New Roman" pitchFamily="18" charset="0"/>
                <a:cs typeface="Times New Roman" pitchFamily="18" charset="0"/>
              </a:rPr>
              <a:t>Romanii au preluat şi dezvoltat creaţiile culturale ale popoarelor din bazinul Mării Meditarane (etruscii, grecii etc.).</a:t>
            </a:r>
          </a:p>
          <a:p>
            <a:pPr algn="just"/>
            <a:r>
              <a:rPr lang="ro-RO" smtClean="0">
                <a:latin typeface="Times New Roman" pitchFamily="18" charset="0"/>
                <a:cs typeface="Times New Roman" pitchFamily="18" charset="0"/>
              </a:rPr>
              <a:t>Prin realizările sale şi prin larga sa răspândire cultura romană are o însemnătate universală.</a:t>
            </a:r>
          </a:p>
          <a:p>
            <a:pPr algn="just"/>
            <a:r>
              <a:rPr lang="ro-RO" smtClean="0">
                <a:latin typeface="Times New Roman" pitchFamily="18" charset="0"/>
                <a:cs typeface="Times New Roman" pitchFamily="18" charset="0"/>
              </a:rPr>
              <a:t>Arta a servit unor scopuri utilitare şi religioase.</a:t>
            </a:r>
          </a:p>
          <a:p>
            <a:pPr algn="just"/>
            <a:r>
              <a:rPr lang="ro-RO" smtClean="0">
                <a:latin typeface="Times New Roman" pitchFamily="18" charset="0"/>
                <a:cs typeface="Times New Roman" pitchFamily="18" charset="0"/>
              </a:rPr>
              <a:t>S-au construit temple, clădiri publice, forumuri, stadioane, biblioteci, terme, apeducte, arcuri de triumf, columne.</a:t>
            </a:r>
          </a:p>
        </p:txBody>
      </p:sp>
    </p:spTree>
    <p:extLst>
      <p:ext uri="{BB962C8B-B14F-4D97-AF65-F5344CB8AC3E}">
        <p14:creationId xmlns:p14="http://schemas.microsoft.com/office/powerpoint/2010/main" xmlns="" val="3221623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639762"/>
          </a:xfrm>
        </p:spPr>
        <p:txBody>
          <a:bodyPr>
            <a:normAutofit fontScale="90000"/>
          </a:bodyPr>
          <a:lstStyle/>
          <a:p>
            <a:r>
              <a:rPr lang="ro-RO" smtClean="0">
                <a:latin typeface="Times New Roman" pitchFamily="18" charset="0"/>
                <a:cs typeface="Times New Roman" pitchFamily="18" charset="0"/>
              </a:rPr>
              <a:t>Rebus</a:t>
            </a:r>
            <a:endParaRPr lang="en-US">
              <a:latin typeface="Times New Roman" pitchFamily="18" charset="0"/>
              <a:cs typeface="Times New Roman" pitchFamily="18" charset="0"/>
            </a:endParaRPr>
          </a:p>
        </p:txBody>
      </p:sp>
      <p:sp>
        <p:nvSpPr>
          <p:cNvPr id="20" name="TextBox 19"/>
          <p:cNvSpPr txBox="1"/>
          <p:nvPr/>
        </p:nvSpPr>
        <p:spPr>
          <a:xfrm>
            <a:off x="76200" y="4831661"/>
            <a:ext cx="9067800" cy="2154436"/>
          </a:xfrm>
          <a:prstGeom prst="rect">
            <a:avLst/>
          </a:prstGeom>
          <a:noFill/>
        </p:spPr>
        <p:txBody>
          <a:bodyPr wrap="square" rtlCol="0">
            <a:spAutoFit/>
          </a:bodyPr>
          <a:lstStyle/>
          <a:p>
            <a:pPr algn="just"/>
            <a:r>
              <a:rPr lang="ro-RO" sz="2100" smtClean="0">
                <a:solidFill>
                  <a:prstClr val="black"/>
                </a:solidFill>
                <a:latin typeface="Times New Roman" pitchFamily="18" charset="0"/>
                <a:cs typeface="Times New Roman" pitchFamily="18" charset="0"/>
              </a:rPr>
              <a:t>1)Drum roman; 2)Piaţă publică; 3)Monument roman construit în cinstea unei victorii romane (semăna cu o poartă de intrare – 3 cuvinte); 4)Baie publică; 5)Domeniu al artei romane (pentru care se folosea pensula); 6)Acoperiş în formă de semi-sferă; 7)Cel mai cunoscut amfiteatru roman; 8)Construcţie prin care se aducea apa; 9)Monument roman construit în cinstea unei victorii (semăna cu o coloană); 10)Domeniu al artei romane (pentru care se folosea dalta şi ciocanul).</a:t>
            </a:r>
          </a:p>
          <a:p>
            <a:pPr marL="342900" indent="-342900" algn="just">
              <a:buFontTx/>
              <a:buAutoNum type="arabicPeriod"/>
            </a:pPr>
            <a:endParaRPr lang="en-US" sz="800">
              <a:solidFill>
                <a:prstClr val="black"/>
              </a:solidFill>
              <a:latin typeface="Times New Roman" pitchFamily="18" charset="0"/>
              <a:cs typeface="Times New Roman" pitchFamily="18" charset="0"/>
            </a:endParaRPr>
          </a:p>
        </p:txBody>
      </p:sp>
      <p:sp>
        <p:nvSpPr>
          <p:cNvPr id="3" name="Rectangle 2"/>
          <p:cNvSpPr/>
          <p:nvPr/>
        </p:nvSpPr>
        <p:spPr>
          <a:xfrm>
            <a:off x="3165764" y="959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1</a:t>
            </a:r>
            <a:endParaRPr lang="en-US"/>
          </a:p>
        </p:txBody>
      </p:sp>
      <p:sp>
        <p:nvSpPr>
          <p:cNvPr id="7" name="Rectangle 6"/>
          <p:cNvSpPr/>
          <p:nvPr/>
        </p:nvSpPr>
        <p:spPr>
          <a:xfrm>
            <a:off x="3165764" y="1340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2</a:t>
            </a:r>
            <a:endParaRPr lang="en-US"/>
          </a:p>
        </p:txBody>
      </p:sp>
      <p:sp>
        <p:nvSpPr>
          <p:cNvPr id="8" name="Rectangle 7"/>
          <p:cNvSpPr/>
          <p:nvPr/>
        </p:nvSpPr>
        <p:spPr>
          <a:xfrm>
            <a:off x="1821871" y="1714784"/>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3</a:t>
            </a:r>
            <a:endParaRPr lang="en-US"/>
          </a:p>
        </p:txBody>
      </p:sp>
      <p:sp>
        <p:nvSpPr>
          <p:cNvPr id="9" name="Rectangle 8"/>
          <p:cNvSpPr/>
          <p:nvPr/>
        </p:nvSpPr>
        <p:spPr>
          <a:xfrm>
            <a:off x="2258291" y="2130704"/>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4</a:t>
            </a:r>
            <a:endParaRPr lang="en-US"/>
          </a:p>
        </p:txBody>
      </p:sp>
      <p:sp>
        <p:nvSpPr>
          <p:cNvPr id="10" name="Rectangle 9"/>
          <p:cNvSpPr/>
          <p:nvPr/>
        </p:nvSpPr>
        <p:spPr>
          <a:xfrm>
            <a:off x="1814944" y="4035482"/>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9</a:t>
            </a:r>
            <a:endParaRPr lang="en-US"/>
          </a:p>
        </p:txBody>
      </p:sp>
      <p:sp>
        <p:nvSpPr>
          <p:cNvPr id="11" name="Rectangle 10"/>
          <p:cNvSpPr/>
          <p:nvPr/>
        </p:nvSpPr>
        <p:spPr>
          <a:xfrm>
            <a:off x="1814944" y="2507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5</a:t>
            </a:r>
            <a:endParaRPr lang="en-US"/>
          </a:p>
        </p:txBody>
      </p:sp>
      <p:sp>
        <p:nvSpPr>
          <p:cNvPr id="12" name="Rectangle 11"/>
          <p:cNvSpPr/>
          <p:nvPr/>
        </p:nvSpPr>
        <p:spPr>
          <a:xfrm>
            <a:off x="2715491" y="2861136"/>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6</a:t>
            </a:r>
            <a:endParaRPr lang="en-US"/>
          </a:p>
        </p:txBody>
      </p:sp>
      <p:sp>
        <p:nvSpPr>
          <p:cNvPr id="13" name="Rectangle 12"/>
          <p:cNvSpPr/>
          <p:nvPr/>
        </p:nvSpPr>
        <p:spPr>
          <a:xfrm>
            <a:off x="401782"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7</a:t>
            </a:r>
            <a:endParaRPr lang="en-US"/>
          </a:p>
        </p:txBody>
      </p:sp>
      <p:sp>
        <p:nvSpPr>
          <p:cNvPr id="14" name="Rectangle 13"/>
          <p:cNvSpPr/>
          <p:nvPr/>
        </p:nvSpPr>
        <p:spPr>
          <a:xfrm>
            <a:off x="4080164" y="3654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8</a:t>
            </a:r>
            <a:endParaRPr lang="en-US"/>
          </a:p>
        </p:txBody>
      </p:sp>
      <p:sp>
        <p:nvSpPr>
          <p:cNvPr id="15" name="Rectangle 14"/>
          <p:cNvSpPr/>
          <p:nvPr/>
        </p:nvSpPr>
        <p:spPr>
          <a:xfrm>
            <a:off x="401782"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10</a:t>
            </a:r>
            <a:endParaRPr lang="en-US"/>
          </a:p>
        </p:txBody>
      </p:sp>
      <p:sp>
        <p:nvSpPr>
          <p:cNvPr id="16" name="Rectangle 15"/>
          <p:cNvSpPr/>
          <p:nvPr/>
        </p:nvSpPr>
        <p:spPr>
          <a:xfrm>
            <a:off x="4544291" y="3273309"/>
            <a:ext cx="457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t>M</a:t>
            </a:r>
            <a:endParaRPr lang="en-US"/>
          </a:p>
        </p:txBody>
      </p:sp>
      <p:sp>
        <p:nvSpPr>
          <p:cNvPr id="17" name="Rectangle 16"/>
          <p:cNvSpPr/>
          <p:nvPr/>
        </p:nvSpPr>
        <p:spPr>
          <a:xfrm>
            <a:off x="3172691" y="3273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S</a:t>
            </a:r>
            <a:endParaRPr lang="en-US"/>
          </a:p>
        </p:txBody>
      </p:sp>
      <p:sp>
        <p:nvSpPr>
          <p:cNvPr id="18" name="Rectangle 17"/>
          <p:cNvSpPr/>
          <p:nvPr/>
        </p:nvSpPr>
        <p:spPr>
          <a:xfrm>
            <a:off x="2258291" y="3273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O</a:t>
            </a:r>
            <a:endParaRPr lang="en-US"/>
          </a:p>
        </p:txBody>
      </p:sp>
      <p:sp>
        <p:nvSpPr>
          <p:cNvPr id="21" name="Rectangle 20"/>
          <p:cNvSpPr/>
          <p:nvPr/>
        </p:nvSpPr>
        <p:spPr>
          <a:xfrm>
            <a:off x="3629891"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E</a:t>
            </a:r>
            <a:endParaRPr lang="en-US"/>
          </a:p>
        </p:txBody>
      </p:sp>
      <p:sp>
        <p:nvSpPr>
          <p:cNvPr id="23" name="Rectangle 22"/>
          <p:cNvSpPr/>
          <p:nvPr/>
        </p:nvSpPr>
        <p:spPr>
          <a:xfrm>
            <a:off x="1323109"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O</a:t>
            </a:r>
            <a:endParaRPr lang="en-US"/>
          </a:p>
        </p:txBody>
      </p:sp>
      <p:sp>
        <p:nvSpPr>
          <p:cNvPr id="24" name="Rectangle 23"/>
          <p:cNvSpPr/>
          <p:nvPr/>
        </p:nvSpPr>
        <p:spPr>
          <a:xfrm>
            <a:off x="2750127"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S</a:t>
            </a:r>
            <a:endParaRPr lang="en-US"/>
          </a:p>
        </p:txBody>
      </p:sp>
      <p:sp>
        <p:nvSpPr>
          <p:cNvPr id="25" name="Rectangle 24"/>
          <p:cNvSpPr/>
          <p:nvPr/>
        </p:nvSpPr>
        <p:spPr>
          <a:xfrm>
            <a:off x="4087091"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26" name="Rectangle 25"/>
          <p:cNvSpPr/>
          <p:nvPr/>
        </p:nvSpPr>
        <p:spPr>
          <a:xfrm>
            <a:off x="1801091"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L</a:t>
            </a:r>
            <a:endParaRPr lang="en-US"/>
          </a:p>
        </p:txBody>
      </p:sp>
      <p:sp>
        <p:nvSpPr>
          <p:cNvPr id="27" name="Rectangle 26"/>
          <p:cNvSpPr/>
          <p:nvPr/>
        </p:nvSpPr>
        <p:spPr>
          <a:xfrm>
            <a:off x="865909" y="3269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C</a:t>
            </a:r>
            <a:endParaRPr lang="en-US"/>
          </a:p>
        </p:txBody>
      </p:sp>
      <p:sp>
        <p:nvSpPr>
          <p:cNvPr id="28" name="Rectangle 27"/>
          <p:cNvSpPr/>
          <p:nvPr/>
        </p:nvSpPr>
        <p:spPr>
          <a:xfrm>
            <a:off x="1343891"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C</a:t>
            </a:r>
            <a:endParaRPr lang="en-US"/>
          </a:p>
        </p:txBody>
      </p:sp>
      <p:sp>
        <p:nvSpPr>
          <p:cNvPr id="29" name="Rectangle 28"/>
          <p:cNvSpPr/>
          <p:nvPr/>
        </p:nvSpPr>
        <p:spPr>
          <a:xfrm>
            <a:off x="858982"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S</a:t>
            </a:r>
            <a:endParaRPr lang="en-US"/>
          </a:p>
        </p:txBody>
      </p:sp>
      <p:sp>
        <p:nvSpPr>
          <p:cNvPr id="30" name="Rectangle 29"/>
          <p:cNvSpPr/>
          <p:nvPr/>
        </p:nvSpPr>
        <p:spPr>
          <a:xfrm>
            <a:off x="1814944"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31" name="Rectangle 30"/>
          <p:cNvSpPr/>
          <p:nvPr/>
        </p:nvSpPr>
        <p:spPr>
          <a:xfrm>
            <a:off x="2272144"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L</a:t>
            </a:r>
            <a:endParaRPr lang="en-US"/>
          </a:p>
        </p:txBody>
      </p:sp>
      <p:sp>
        <p:nvSpPr>
          <p:cNvPr id="32" name="Rectangle 31"/>
          <p:cNvSpPr/>
          <p:nvPr/>
        </p:nvSpPr>
        <p:spPr>
          <a:xfrm>
            <a:off x="2715491"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P</a:t>
            </a:r>
            <a:endParaRPr lang="en-US"/>
          </a:p>
        </p:txBody>
      </p:sp>
      <p:sp>
        <p:nvSpPr>
          <p:cNvPr id="33" name="Rectangle 32"/>
          <p:cNvSpPr/>
          <p:nvPr/>
        </p:nvSpPr>
        <p:spPr>
          <a:xfrm>
            <a:off x="3172691"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T</a:t>
            </a:r>
            <a:endParaRPr lang="en-US"/>
          </a:p>
        </p:txBody>
      </p:sp>
      <p:sp>
        <p:nvSpPr>
          <p:cNvPr id="34" name="Rectangle 33"/>
          <p:cNvSpPr/>
          <p:nvPr/>
        </p:nvSpPr>
        <p:spPr>
          <a:xfrm>
            <a:off x="3636818"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35" name="Rectangle 34"/>
          <p:cNvSpPr/>
          <p:nvPr/>
        </p:nvSpPr>
        <p:spPr>
          <a:xfrm>
            <a:off x="4094018" y="4416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R</a:t>
            </a:r>
            <a:endParaRPr lang="en-US"/>
          </a:p>
        </p:txBody>
      </p:sp>
      <p:sp>
        <p:nvSpPr>
          <p:cNvPr id="36" name="Rectangle 35"/>
          <p:cNvSpPr/>
          <p:nvPr/>
        </p:nvSpPr>
        <p:spPr>
          <a:xfrm>
            <a:off x="4544291" y="4416309"/>
            <a:ext cx="457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t>Ă</a:t>
            </a:r>
            <a:endParaRPr lang="en-US"/>
          </a:p>
        </p:txBody>
      </p:sp>
      <p:sp>
        <p:nvSpPr>
          <p:cNvPr id="37" name="Rectangle 36"/>
          <p:cNvSpPr/>
          <p:nvPr/>
        </p:nvSpPr>
        <p:spPr>
          <a:xfrm>
            <a:off x="4537364" y="3650673"/>
            <a:ext cx="457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t>A</a:t>
            </a:r>
            <a:endParaRPr lang="en-US"/>
          </a:p>
        </p:txBody>
      </p:sp>
      <p:sp>
        <p:nvSpPr>
          <p:cNvPr id="38" name="Rectangle 37"/>
          <p:cNvSpPr/>
          <p:nvPr/>
        </p:nvSpPr>
        <p:spPr>
          <a:xfrm>
            <a:off x="4994564" y="3650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P</a:t>
            </a:r>
            <a:endParaRPr lang="en-US"/>
          </a:p>
        </p:txBody>
      </p:sp>
      <p:sp>
        <p:nvSpPr>
          <p:cNvPr id="39" name="Rectangle 38"/>
          <p:cNvSpPr/>
          <p:nvPr/>
        </p:nvSpPr>
        <p:spPr>
          <a:xfrm>
            <a:off x="5451764" y="3654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E</a:t>
            </a:r>
            <a:endParaRPr lang="en-US"/>
          </a:p>
        </p:txBody>
      </p:sp>
      <p:sp>
        <p:nvSpPr>
          <p:cNvPr id="40" name="Rectangle 39"/>
          <p:cNvSpPr/>
          <p:nvPr/>
        </p:nvSpPr>
        <p:spPr>
          <a:xfrm>
            <a:off x="5908964" y="3654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D</a:t>
            </a:r>
            <a:endParaRPr lang="en-US"/>
          </a:p>
        </p:txBody>
      </p:sp>
      <p:sp>
        <p:nvSpPr>
          <p:cNvPr id="41" name="Rectangle 40"/>
          <p:cNvSpPr/>
          <p:nvPr/>
        </p:nvSpPr>
        <p:spPr>
          <a:xfrm>
            <a:off x="6366164" y="3650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42" name="Rectangle 41"/>
          <p:cNvSpPr/>
          <p:nvPr/>
        </p:nvSpPr>
        <p:spPr>
          <a:xfrm>
            <a:off x="6823364" y="3654482"/>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C</a:t>
            </a:r>
            <a:endParaRPr lang="en-US"/>
          </a:p>
        </p:txBody>
      </p:sp>
      <p:sp>
        <p:nvSpPr>
          <p:cNvPr id="43" name="Rectangle 42"/>
          <p:cNvSpPr/>
          <p:nvPr/>
        </p:nvSpPr>
        <p:spPr>
          <a:xfrm>
            <a:off x="4544291" y="4035309"/>
            <a:ext cx="457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t>N</a:t>
            </a:r>
            <a:endParaRPr lang="en-US"/>
          </a:p>
        </p:txBody>
      </p:sp>
      <p:sp>
        <p:nvSpPr>
          <p:cNvPr id="44" name="Rectangle 43"/>
          <p:cNvSpPr/>
          <p:nvPr/>
        </p:nvSpPr>
        <p:spPr>
          <a:xfrm>
            <a:off x="4994564" y="4035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Ă</a:t>
            </a:r>
            <a:endParaRPr lang="en-US"/>
          </a:p>
        </p:txBody>
      </p:sp>
      <p:sp>
        <p:nvSpPr>
          <p:cNvPr id="45" name="Rectangle 44"/>
          <p:cNvSpPr/>
          <p:nvPr/>
        </p:nvSpPr>
        <p:spPr>
          <a:xfrm>
            <a:off x="4094018" y="4031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M</a:t>
            </a:r>
            <a:endParaRPr lang="en-US"/>
          </a:p>
        </p:txBody>
      </p:sp>
      <p:sp>
        <p:nvSpPr>
          <p:cNvPr id="46" name="Rectangle 45"/>
          <p:cNvSpPr/>
          <p:nvPr/>
        </p:nvSpPr>
        <p:spPr>
          <a:xfrm>
            <a:off x="3629891" y="4024918"/>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47" name="Rectangle 46"/>
          <p:cNvSpPr/>
          <p:nvPr/>
        </p:nvSpPr>
        <p:spPr>
          <a:xfrm>
            <a:off x="3179618" y="4024918"/>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L</a:t>
            </a:r>
            <a:endParaRPr lang="en-US"/>
          </a:p>
        </p:txBody>
      </p:sp>
      <p:sp>
        <p:nvSpPr>
          <p:cNvPr id="48" name="Rectangle 47"/>
          <p:cNvSpPr/>
          <p:nvPr/>
        </p:nvSpPr>
        <p:spPr>
          <a:xfrm>
            <a:off x="2750127" y="4024918"/>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O</a:t>
            </a:r>
            <a:endParaRPr lang="en-US"/>
          </a:p>
        </p:txBody>
      </p:sp>
      <p:sp>
        <p:nvSpPr>
          <p:cNvPr id="49" name="Rectangle 48"/>
          <p:cNvSpPr/>
          <p:nvPr/>
        </p:nvSpPr>
        <p:spPr>
          <a:xfrm>
            <a:off x="2272144" y="4035309"/>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C</a:t>
            </a:r>
            <a:endParaRPr lang="en-US"/>
          </a:p>
        </p:txBody>
      </p:sp>
      <p:sp>
        <p:nvSpPr>
          <p:cNvPr id="50" name="Rectangle 49"/>
          <p:cNvSpPr/>
          <p:nvPr/>
        </p:nvSpPr>
        <p:spPr>
          <a:xfrm>
            <a:off x="4080164" y="286806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P</a:t>
            </a:r>
            <a:endParaRPr lang="en-US"/>
          </a:p>
        </p:txBody>
      </p:sp>
      <p:sp>
        <p:nvSpPr>
          <p:cNvPr id="51" name="Rectangle 50"/>
          <p:cNvSpPr/>
          <p:nvPr/>
        </p:nvSpPr>
        <p:spPr>
          <a:xfrm>
            <a:off x="3636818" y="286806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52" name="Rectangle 51"/>
          <p:cNvSpPr/>
          <p:nvPr/>
        </p:nvSpPr>
        <p:spPr>
          <a:xfrm>
            <a:off x="3172691" y="286806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C</a:t>
            </a:r>
            <a:endParaRPr lang="en-US"/>
          </a:p>
        </p:txBody>
      </p:sp>
      <p:sp>
        <p:nvSpPr>
          <p:cNvPr id="53" name="Rectangle 52"/>
          <p:cNvSpPr/>
          <p:nvPr/>
        </p:nvSpPr>
        <p:spPr>
          <a:xfrm>
            <a:off x="4551218" y="2868063"/>
            <a:ext cx="457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t>O</a:t>
            </a:r>
            <a:endParaRPr lang="en-US"/>
          </a:p>
        </p:txBody>
      </p:sp>
      <p:sp>
        <p:nvSpPr>
          <p:cNvPr id="54" name="Rectangle 53"/>
          <p:cNvSpPr/>
          <p:nvPr/>
        </p:nvSpPr>
        <p:spPr>
          <a:xfrm>
            <a:off x="5008418" y="286806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L</a:t>
            </a:r>
            <a:endParaRPr lang="en-US"/>
          </a:p>
        </p:txBody>
      </p:sp>
      <p:sp>
        <p:nvSpPr>
          <p:cNvPr id="55" name="Rectangle 54"/>
          <p:cNvSpPr/>
          <p:nvPr/>
        </p:nvSpPr>
        <p:spPr>
          <a:xfrm>
            <a:off x="5451764" y="286806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Ă</a:t>
            </a:r>
            <a:endParaRPr lang="en-US"/>
          </a:p>
        </p:txBody>
      </p:sp>
      <p:sp>
        <p:nvSpPr>
          <p:cNvPr id="56" name="Rectangle 55"/>
          <p:cNvSpPr/>
          <p:nvPr/>
        </p:nvSpPr>
        <p:spPr>
          <a:xfrm>
            <a:off x="4537364" y="2507673"/>
            <a:ext cx="457200"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o-RO" smtClean="0"/>
              <a:t>R</a:t>
            </a:r>
            <a:endParaRPr lang="en-US"/>
          </a:p>
        </p:txBody>
      </p:sp>
      <p:sp>
        <p:nvSpPr>
          <p:cNvPr id="57" name="Rectangle 56"/>
          <p:cNvSpPr/>
          <p:nvPr/>
        </p:nvSpPr>
        <p:spPr>
          <a:xfrm>
            <a:off x="4537364" y="2109638"/>
            <a:ext cx="4572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o-RO" smtClean="0"/>
              <a:t>Ă</a:t>
            </a:r>
            <a:endParaRPr lang="en-US"/>
          </a:p>
        </p:txBody>
      </p:sp>
      <p:sp>
        <p:nvSpPr>
          <p:cNvPr id="58" name="Rectangle 57"/>
          <p:cNvSpPr/>
          <p:nvPr/>
        </p:nvSpPr>
        <p:spPr>
          <a:xfrm>
            <a:off x="4551218" y="1721427"/>
            <a:ext cx="4572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o-RO" smtClean="0"/>
              <a:t>T</a:t>
            </a:r>
            <a:endParaRPr lang="en-US"/>
          </a:p>
        </p:txBody>
      </p:sp>
      <p:sp>
        <p:nvSpPr>
          <p:cNvPr id="59" name="Rectangle 58"/>
          <p:cNvSpPr/>
          <p:nvPr/>
        </p:nvSpPr>
        <p:spPr>
          <a:xfrm>
            <a:off x="4551218" y="1340427"/>
            <a:ext cx="4572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o-RO" smtClean="0"/>
              <a:t>R</a:t>
            </a:r>
            <a:endParaRPr lang="en-US"/>
          </a:p>
        </p:txBody>
      </p:sp>
      <p:sp>
        <p:nvSpPr>
          <p:cNvPr id="60" name="Rectangle 59"/>
          <p:cNvSpPr/>
          <p:nvPr/>
        </p:nvSpPr>
        <p:spPr>
          <a:xfrm>
            <a:off x="4551218" y="959427"/>
            <a:ext cx="457200" cy="381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o-RO" smtClean="0">
                <a:solidFill>
                  <a:schemeClr val="bg1"/>
                </a:solidFill>
              </a:rPr>
              <a:t>A</a:t>
            </a:r>
            <a:endParaRPr lang="en-US">
              <a:solidFill>
                <a:schemeClr val="bg1"/>
              </a:solidFill>
            </a:endParaRPr>
          </a:p>
        </p:txBody>
      </p:sp>
      <p:sp>
        <p:nvSpPr>
          <p:cNvPr id="61" name="Rectangle 60"/>
          <p:cNvSpPr/>
          <p:nvPr/>
        </p:nvSpPr>
        <p:spPr>
          <a:xfrm>
            <a:off x="4107873" y="959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I</a:t>
            </a:r>
            <a:endParaRPr lang="en-US"/>
          </a:p>
        </p:txBody>
      </p:sp>
      <p:sp>
        <p:nvSpPr>
          <p:cNvPr id="62" name="Rectangle 61"/>
          <p:cNvSpPr/>
          <p:nvPr/>
        </p:nvSpPr>
        <p:spPr>
          <a:xfrm>
            <a:off x="3622964" y="959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V</a:t>
            </a:r>
            <a:endParaRPr lang="en-US"/>
          </a:p>
        </p:txBody>
      </p:sp>
      <p:sp>
        <p:nvSpPr>
          <p:cNvPr id="63" name="Rectangle 62"/>
          <p:cNvSpPr/>
          <p:nvPr/>
        </p:nvSpPr>
        <p:spPr>
          <a:xfrm>
            <a:off x="4107873" y="1340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O</a:t>
            </a:r>
            <a:endParaRPr lang="en-US"/>
          </a:p>
        </p:txBody>
      </p:sp>
      <p:sp>
        <p:nvSpPr>
          <p:cNvPr id="64" name="Rectangle 63"/>
          <p:cNvSpPr/>
          <p:nvPr/>
        </p:nvSpPr>
        <p:spPr>
          <a:xfrm>
            <a:off x="3650673" y="1340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F</a:t>
            </a:r>
            <a:endParaRPr lang="en-US"/>
          </a:p>
        </p:txBody>
      </p:sp>
      <p:sp>
        <p:nvSpPr>
          <p:cNvPr id="65" name="Rectangle 64"/>
          <p:cNvSpPr/>
          <p:nvPr/>
        </p:nvSpPr>
        <p:spPr>
          <a:xfrm>
            <a:off x="5008418" y="1340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66" name="Rectangle 65"/>
          <p:cNvSpPr/>
          <p:nvPr/>
        </p:nvSpPr>
        <p:spPr>
          <a:xfrm>
            <a:off x="5465618" y="134042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M</a:t>
            </a:r>
            <a:endParaRPr lang="en-US"/>
          </a:p>
        </p:txBody>
      </p:sp>
      <p:sp>
        <p:nvSpPr>
          <p:cNvPr id="67" name="Rectangle 66"/>
          <p:cNvSpPr/>
          <p:nvPr/>
        </p:nvSpPr>
        <p:spPr>
          <a:xfrm>
            <a:off x="4107873" y="1721427"/>
            <a:ext cx="457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mtClean="0"/>
              <a:t>E</a:t>
            </a:r>
            <a:endParaRPr lang="en-US"/>
          </a:p>
        </p:txBody>
      </p:sp>
      <p:sp>
        <p:nvSpPr>
          <p:cNvPr id="68" name="Rectangle 67"/>
          <p:cNvSpPr/>
          <p:nvPr/>
        </p:nvSpPr>
        <p:spPr>
          <a:xfrm>
            <a:off x="3636818" y="1721428"/>
            <a:ext cx="4572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o-RO" smtClean="0"/>
              <a:t>D</a:t>
            </a:r>
            <a:endParaRPr lang="en-US"/>
          </a:p>
        </p:txBody>
      </p:sp>
      <p:sp>
        <p:nvSpPr>
          <p:cNvPr id="69" name="Rectangle 68"/>
          <p:cNvSpPr/>
          <p:nvPr/>
        </p:nvSpPr>
        <p:spPr>
          <a:xfrm>
            <a:off x="3165764" y="1721427"/>
            <a:ext cx="4572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smtClean="0"/>
              <a:t>C</a:t>
            </a:r>
            <a:endParaRPr lang="en-US"/>
          </a:p>
        </p:txBody>
      </p:sp>
      <p:sp>
        <p:nvSpPr>
          <p:cNvPr id="70" name="Rectangle 69"/>
          <p:cNvSpPr/>
          <p:nvPr/>
        </p:nvSpPr>
        <p:spPr>
          <a:xfrm>
            <a:off x="2708564" y="1721428"/>
            <a:ext cx="4572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smtClean="0"/>
              <a:t>R</a:t>
            </a:r>
            <a:endParaRPr lang="en-US"/>
          </a:p>
        </p:txBody>
      </p:sp>
      <p:sp>
        <p:nvSpPr>
          <p:cNvPr id="71" name="Rectangle 70"/>
          <p:cNvSpPr/>
          <p:nvPr/>
        </p:nvSpPr>
        <p:spPr>
          <a:xfrm>
            <a:off x="2251364" y="1721428"/>
            <a:ext cx="4572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ro-RO" smtClean="0"/>
              <a:t>A</a:t>
            </a:r>
            <a:endParaRPr lang="en-US"/>
          </a:p>
        </p:txBody>
      </p:sp>
      <p:sp>
        <p:nvSpPr>
          <p:cNvPr id="72" name="Rectangle 71"/>
          <p:cNvSpPr/>
          <p:nvPr/>
        </p:nvSpPr>
        <p:spPr>
          <a:xfrm>
            <a:off x="5008418" y="1721427"/>
            <a:ext cx="457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mtClean="0"/>
              <a:t>R</a:t>
            </a:r>
            <a:endParaRPr lang="en-US"/>
          </a:p>
        </p:txBody>
      </p:sp>
      <p:sp>
        <p:nvSpPr>
          <p:cNvPr id="73" name="Rectangle 72"/>
          <p:cNvSpPr/>
          <p:nvPr/>
        </p:nvSpPr>
        <p:spPr>
          <a:xfrm>
            <a:off x="5465618" y="1721428"/>
            <a:ext cx="457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mtClean="0"/>
              <a:t>I</a:t>
            </a:r>
            <a:endParaRPr lang="en-US"/>
          </a:p>
        </p:txBody>
      </p:sp>
      <p:sp>
        <p:nvSpPr>
          <p:cNvPr id="74" name="Rectangle 73"/>
          <p:cNvSpPr/>
          <p:nvPr/>
        </p:nvSpPr>
        <p:spPr>
          <a:xfrm>
            <a:off x="5908964" y="1721428"/>
            <a:ext cx="457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mtClean="0"/>
              <a:t>U</a:t>
            </a:r>
            <a:endParaRPr lang="en-US"/>
          </a:p>
        </p:txBody>
      </p:sp>
      <p:sp>
        <p:nvSpPr>
          <p:cNvPr id="75" name="Rectangle 74"/>
          <p:cNvSpPr/>
          <p:nvPr/>
        </p:nvSpPr>
        <p:spPr>
          <a:xfrm>
            <a:off x="6366164" y="1721427"/>
            <a:ext cx="457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mtClean="0"/>
              <a:t>M</a:t>
            </a:r>
            <a:endParaRPr lang="en-US"/>
          </a:p>
        </p:txBody>
      </p:sp>
      <p:sp>
        <p:nvSpPr>
          <p:cNvPr id="76" name="Rectangle 75"/>
          <p:cNvSpPr/>
          <p:nvPr/>
        </p:nvSpPr>
        <p:spPr>
          <a:xfrm>
            <a:off x="6823364" y="1721427"/>
            <a:ext cx="457200" cy="381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mtClean="0"/>
              <a:t>F</a:t>
            </a:r>
            <a:endParaRPr lang="en-US"/>
          </a:p>
        </p:txBody>
      </p:sp>
      <p:sp>
        <p:nvSpPr>
          <p:cNvPr id="77" name="Rectangle 76"/>
          <p:cNvSpPr/>
          <p:nvPr/>
        </p:nvSpPr>
        <p:spPr>
          <a:xfrm>
            <a:off x="7280564" y="3650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T</a:t>
            </a:r>
            <a:endParaRPr lang="en-US"/>
          </a:p>
        </p:txBody>
      </p:sp>
      <p:sp>
        <p:nvSpPr>
          <p:cNvPr id="78" name="Rectangle 77"/>
          <p:cNvSpPr/>
          <p:nvPr/>
        </p:nvSpPr>
        <p:spPr>
          <a:xfrm>
            <a:off x="4107873" y="2126956"/>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M</a:t>
            </a:r>
            <a:endParaRPr lang="en-US"/>
          </a:p>
        </p:txBody>
      </p:sp>
      <p:sp>
        <p:nvSpPr>
          <p:cNvPr id="79" name="Rectangle 78"/>
          <p:cNvSpPr/>
          <p:nvPr/>
        </p:nvSpPr>
        <p:spPr>
          <a:xfrm>
            <a:off x="3650673" y="2126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R</a:t>
            </a:r>
            <a:endParaRPr lang="en-US"/>
          </a:p>
        </p:txBody>
      </p:sp>
      <p:sp>
        <p:nvSpPr>
          <p:cNvPr id="80" name="Rectangle 79"/>
          <p:cNvSpPr/>
          <p:nvPr/>
        </p:nvSpPr>
        <p:spPr>
          <a:xfrm>
            <a:off x="3165764" y="2126956"/>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E</a:t>
            </a:r>
            <a:endParaRPr lang="en-US"/>
          </a:p>
        </p:txBody>
      </p:sp>
      <p:sp>
        <p:nvSpPr>
          <p:cNvPr id="81" name="Rectangle 80"/>
          <p:cNvSpPr/>
          <p:nvPr/>
        </p:nvSpPr>
        <p:spPr>
          <a:xfrm>
            <a:off x="2722418" y="2126956"/>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T</a:t>
            </a:r>
            <a:endParaRPr lang="en-US"/>
          </a:p>
        </p:txBody>
      </p:sp>
      <p:sp>
        <p:nvSpPr>
          <p:cNvPr id="82" name="Rectangle 81"/>
          <p:cNvSpPr/>
          <p:nvPr/>
        </p:nvSpPr>
        <p:spPr>
          <a:xfrm>
            <a:off x="4107873" y="2511704"/>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U</a:t>
            </a:r>
            <a:endParaRPr lang="en-US"/>
          </a:p>
        </p:txBody>
      </p:sp>
      <p:sp>
        <p:nvSpPr>
          <p:cNvPr id="83" name="Rectangle 82"/>
          <p:cNvSpPr/>
          <p:nvPr/>
        </p:nvSpPr>
        <p:spPr>
          <a:xfrm>
            <a:off x="3636818" y="2511704"/>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T</a:t>
            </a:r>
            <a:endParaRPr lang="en-US"/>
          </a:p>
        </p:txBody>
      </p:sp>
      <p:sp>
        <p:nvSpPr>
          <p:cNvPr id="84" name="Rectangle 83"/>
          <p:cNvSpPr/>
          <p:nvPr/>
        </p:nvSpPr>
        <p:spPr>
          <a:xfrm>
            <a:off x="3165764" y="2511704"/>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a:t>C</a:t>
            </a:r>
            <a:endParaRPr lang="en-US"/>
          </a:p>
        </p:txBody>
      </p:sp>
      <p:sp>
        <p:nvSpPr>
          <p:cNvPr id="85" name="Rectangle 84"/>
          <p:cNvSpPr/>
          <p:nvPr/>
        </p:nvSpPr>
        <p:spPr>
          <a:xfrm>
            <a:off x="2708564" y="2511704"/>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I</a:t>
            </a:r>
            <a:endParaRPr lang="en-US"/>
          </a:p>
        </p:txBody>
      </p:sp>
      <p:sp>
        <p:nvSpPr>
          <p:cNvPr id="86" name="Rectangle 85"/>
          <p:cNvSpPr/>
          <p:nvPr/>
        </p:nvSpPr>
        <p:spPr>
          <a:xfrm>
            <a:off x="2265218" y="2525447"/>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P</a:t>
            </a:r>
            <a:endParaRPr lang="en-US"/>
          </a:p>
        </p:txBody>
      </p:sp>
      <p:sp>
        <p:nvSpPr>
          <p:cNvPr id="87" name="Rectangle 86"/>
          <p:cNvSpPr/>
          <p:nvPr/>
        </p:nvSpPr>
        <p:spPr>
          <a:xfrm>
            <a:off x="5036127" y="2507673"/>
            <a:ext cx="457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mtClean="0"/>
              <a:t>Ă</a:t>
            </a:r>
            <a:endParaRPr lang="en-US"/>
          </a:p>
        </p:txBody>
      </p:sp>
    </p:spTree>
    <p:extLst>
      <p:ext uri="{BB962C8B-B14F-4D97-AF65-F5344CB8AC3E}">
        <p14:creationId xmlns:p14="http://schemas.microsoft.com/office/powerpoint/2010/main" xmlns="" val="389090512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9">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4">
                                            <p:txEl>
                                              <p:pRg st="0" end="0"/>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5">
                                            <p:txEl>
                                              <p:pRg st="0" end="0"/>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6">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1">
                                            <p:txEl>
                                              <p:pRg st="0" end="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79">
                                            <p:txEl>
                                              <p:pRg st="0" end="0"/>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7">
                                            <p:txEl>
                                              <p:pRg st="0" end="0"/>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86">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85">
                                            <p:txEl>
                                              <p:pRg st="0" end="0"/>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84">
                                            <p:txEl>
                                              <p:pRg st="0" end="0"/>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82">
                                            <p:txEl>
                                              <p:pRg st="0" end="0"/>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87">
                                            <p:txEl>
                                              <p:pRg st="0" end="0"/>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52">
                                            <p:txEl>
                                              <p:pRg st="0" end="0"/>
                                            </p:txEl>
                                          </p:spTgt>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nodeType="clickEffect">
                                  <p:stCondLst>
                                    <p:cond delay="0"/>
                                  </p:stCondLst>
                                  <p:childTnLst>
                                    <p:set>
                                      <p:cBhvr>
                                        <p:cTn id="138" dur="1" fill="hold">
                                          <p:stCondLst>
                                            <p:cond delay="0"/>
                                          </p:stCondLst>
                                        </p:cTn>
                                        <p:tgtEl>
                                          <p:spTgt spid="51">
                                            <p:txEl>
                                              <p:pRg st="0" end="0"/>
                                            </p:txEl>
                                          </p:spTgt>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nodeType="clickEffect">
                                  <p:stCondLst>
                                    <p:cond delay="0"/>
                                  </p:stCondLst>
                                  <p:childTnLst>
                                    <p:set>
                                      <p:cBhvr>
                                        <p:cTn id="150"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nodeType="clickEffect">
                                  <p:stCondLst>
                                    <p:cond delay="0"/>
                                  </p:stCondLst>
                                  <p:childTnLst>
                                    <p:set>
                                      <p:cBhvr>
                                        <p:cTn id="158"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nodeType="clickEffect">
                                  <p:stCondLst>
                                    <p:cond delay="0"/>
                                  </p:stCondLst>
                                  <p:childTnLst>
                                    <p:set>
                                      <p:cBhvr>
                                        <p:cTn id="16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nodeType="clickEffect">
                                  <p:stCondLst>
                                    <p:cond delay="0"/>
                                  </p:stCondLst>
                                  <p:childTnLst>
                                    <p:set>
                                      <p:cBhvr>
                                        <p:cTn id="17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nodeType="clickEffect">
                                  <p:stCondLst>
                                    <p:cond delay="0"/>
                                  </p:stCondLst>
                                  <p:childTnLst>
                                    <p:set>
                                      <p:cBhvr>
                                        <p:cTn id="178"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nodeType="clickEffect">
                                  <p:stCondLst>
                                    <p:cond delay="0"/>
                                  </p:stCondLst>
                                  <p:childTnLst>
                                    <p:set>
                                      <p:cBhvr>
                                        <p:cTn id="182"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nodeType="clickEffect">
                                  <p:stCondLst>
                                    <p:cond delay="0"/>
                                  </p:stCondLst>
                                  <p:childTnLst>
                                    <p:set>
                                      <p:cBhvr>
                                        <p:cTn id="18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nodeType="clickEffect">
                                  <p:stCondLst>
                                    <p:cond delay="0"/>
                                  </p:stCondLst>
                                  <p:childTnLst>
                                    <p:set>
                                      <p:cBhvr>
                                        <p:cTn id="19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nodeType="clickEffect">
                                  <p:stCondLst>
                                    <p:cond delay="0"/>
                                  </p:stCondLst>
                                  <p:childTnLst>
                                    <p:set>
                                      <p:cBhvr>
                                        <p:cTn id="19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nodeType="clickEffect">
                                  <p:stCondLst>
                                    <p:cond delay="0"/>
                                  </p:stCondLst>
                                  <p:childTnLst>
                                    <p:set>
                                      <p:cBhvr>
                                        <p:cTn id="198"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39">
                                            <p:txEl>
                                              <p:pRg st="0" end="0"/>
                                            </p:txEl>
                                          </p:spTgt>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nodeType="clickEffect">
                                  <p:stCondLst>
                                    <p:cond delay="0"/>
                                  </p:stCondLst>
                                  <p:childTnLst>
                                    <p:set>
                                      <p:cBhvr>
                                        <p:cTn id="20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nodeType="clickEffect">
                                  <p:stCondLst>
                                    <p:cond delay="0"/>
                                  </p:stCondLst>
                                  <p:childTnLst>
                                    <p:set>
                                      <p:cBhvr>
                                        <p:cTn id="214"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nodeType="clickEffect">
                                  <p:stCondLst>
                                    <p:cond delay="0"/>
                                  </p:stCondLst>
                                  <p:childTnLst>
                                    <p:set>
                                      <p:cBhvr>
                                        <p:cTn id="218" dur="1" fill="hold">
                                          <p:stCondLst>
                                            <p:cond delay="0"/>
                                          </p:stCondLst>
                                        </p:cTn>
                                        <p:tgtEl>
                                          <p:spTgt spid="77">
                                            <p:txEl>
                                              <p:pRg st="0" end="0"/>
                                            </p:txEl>
                                          </p:spTgt>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49">
                                            <p:txEl>
                                              <p:pRg st="0" end="0"/>
                                            </p:txEl>
                                          </p:spTgt>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nodeType="clickEffect">
                                  <p:stCondLst>
                                    <p:cond delay="0"/>
                                  </p:stCondLst>
                                  <p:childTnLst>
                                    <p:set>
                                      <p:cBhvr>
                                        <p:cTn id="22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231" fill="hold">
                      <p:stCondLst>
                        <p:cond delay="indefinite"/>
                      </p:stCondLst>
                      <p:childTnLst>
                        <p:par>
                          <p:cTn id="232" fill="hold">
                            <p:stCondLst>
                              <p:cond delay="0"/>
                            </p:stCondLst>
                            <p:childTnLst>
                              <p:par>
                                <p:cTn id="233" presetID="1" presetClass="entr" presetSubtype="0" fill="hold" nodeType="clickEffect">
                                  <p:stCondLst>
                                    <p:cond delay="0"/>
                                  </p:stCondLst>
                                  <p:childTnLst>
                                    <p:set>
                                      <p:cBhvr>
                                        <p:cTn id="234"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45">
                                            <p:txEl>
                                              <p:pRg st="0" end="0"/>
                                            </p:txEl>
                                          </p:spTgt>
                                        </p:tgtEl>
                                        <p:attrNameLst>
                                          <p:attrName>style.visibility</p:attrName>
                                        </p:attrNameLst>
                                      </p:cBhvr>
                                      <p:to>
                                        <p:strVal val="visible"/>
                                      </p:to>
                                    </p:set>
                                  </p:childTnLst>
                                </p:cTn>
                              </p:par>
                            </p:childTnLst>
                          </p:cTn>
                        </p:par>
                      </p:childTnLst>
                    </p:cTn>
                  </p:par>
                  <p:par>
                    <p:cTn id="239" fill="hold">
                      <p:stCondLst>
                        <p:cond delay="indefinite"/>
                      </p:stCondLst>
                      <p:childTnLst>
                        <p:par>
                          <p:cTn id="240" fill="hold">
                            <p:stCondLst>
                              <p:cond delay="0"/>
                            </p:stCondLst>
                            <p:childTnLst>
                              <p:par>
                                <p:cTn id="241" presetID="1" presetClass="entr" presetSubtype="0" fill="hold" nodeType="clickEffect">
                                  <p:stCondLst>
                                    <p:cond delay="0"/>
                                  </p:stCondLst>
                                  <p:childTnLst>
                                    <p:set>
                                      <p:cBhvr>
                                        <p:cTn id="242"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243" fill="hold">
                      <p:stCondLst>
                        <p:cond delay="indefinite"/>
                      </p:stCondLst>
                      <p:childTnLst>
                        <p:par>
                          <p:cTn id="244" fill="hold">
                            <p:stCondLst>
                              <p:cond delay="0"/>
                            </p:stCondLst>
                            <p:childTnLst>
                              <p:par>
                                <p:cTn id="245" presetID="1" presetClass="entr" presetSubtype="0" fill="hold" nodeType="clickEffect">
                                  <p:stCondLst>
                                    <p:cond delay="0"/>
                                  </p:stCondLst>
                                  <p:childTnLst>
                                    <p:set>
                                      <p:cBhvr>
                                        <p:cTn id="24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247" fill="hold">
                      <p:stCondLst>
                        <p:cond delay="indefinite"/>
                      </p:stCondLst>
                      <p:childTnLst>
                        <p:par>
                          <p:cTn id="248" fill="hold">
                            <p:stCondLst>
                              <p:cond delay="0"/>
                            </p:stCondLst>
                            <p:childTnLst>
                              <p:par>
                                <p:cTn id="249" presetID="1" presetClass="entr" presetSubtype="0" fill="hold" nodeType="clickEffect">
                                  <p:stCondLst>
                                    <p:cond delay="0"/>
                                  </p:stCondLst>
                                  <p:childTnLst>
                                    <p:set>
                                      <p:cBhvr>
                                        <p:cTn id="250"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nodeType="clickEffect">
                                  <p:stCondLst>
                                    <p:cond delay="0"/>
                                  </p:stCondLst>
                                  <p:childTnLst>
                                    <p:set>
                                      <p:cBhvr>
                                        <p:cTn id="25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5" fill="hold">
                      <p:stCondLst>
                        <p:cond delay="indefinite"/>
                      </p:stCondLst>
                      <p:childTnLst>
                        <p:par>
                          <p:cTn id="256" fill="hold">
                            <p:stCondLst>
                              <p:cond delay="0"/>
                            </p:stCondLst>
                            <p:childTnLst>
                              <p:par>
                                <p:cTn id="257" presetID="1" presetClass="entr" presetSubtype="0" fill="hold" nodeType="clickEffect">
                                  <p:stCondLst>
                                    <p:cond delay="0"/>
                                  </p:stCondLst>
                                  <p:childTnLst>
                                    <p:set>
                                      <p:cBhvr>
                                        <p:cTn id="25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59" fill="hold">
                      <p:stCondLst>
                        <p:cond delay="indefinite"/>
                      </p:stCondLst>
                      <p:childTnLst>
                        <p:par>
                          <p:cTn id="260" fill="hold">
                            <p:stCondLst>
                              <p:cond delay="0"/>
                            </p:stCondLst>
                            <p:childTnLst>
                              <p:par>
                                <p:cTn id="261" presetID="1" presetClass="entr" presetSubtype="0" fill="hold" nodeType="clickEffect">
                                  <p:stCondLst>
                                    <p:cond delay="0"/>
                                  </p:stCondLst>
                                  <p:childTnLst>
                                    <p:set>
                                      <p:cBhvr>
                                        <p:cTn id="262"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263" fill="hold">
                      <p:stCondLst>
                        <p:cond delay="indefinite"/>
                      </p:stCondLst>
                      <p:childTnLst>
                        <p:par>
                          <p:cTn id="264" fill="hold">
                            <p:stCondLst>
                              <p:cond delay="0"/>
                            </p:stCondLst>
                            <p:childTnLst>
                              <p:par>
                                <p:cTn id="265" presetID="1" presetClass="entr" presetSubtype="0" fill="hold" nodeType="clickEffect">
                                  <p:stCondLst>
                                    <p:cond delay="0"/>
                                  </p:stCondLst>
                                  <p:childTnLst>
                                    <p:set>
                                      <p:cBhvr>
                                        <p:cTn id="266"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267" fill="hold">
                      <p:stCondLst>
                        <p:cond delay="indefinite"/>
                      </p:stCondLst>
                      <p:childTnLst>
                        <p:par>
                          <p:cTn id="268" fill="hold">
                            <p:stCondLst>
                              <p:cond delay="0"/>
                            </p:stCondLst>
                            <p:childTnLst>
                              <p:par>
                                <p:cTn id="269" presetID="1" presetClass="entr" presetSubtype="0" fill="hold" nodeType="clickEffect">
                                  <p:stCondLst>
                                    <p:cond delay="0"/>
                                  </p:stCondLst>
                                  <p:childTnLst>
                                    <p:set>
                                      <p:cBhvr>
                                        <p:cTn id="27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271" fill="hold">
                      <p:stCondLst>
                        <p:cond delay="indefinite"/>
                      </p:stCondLst>
                      <p:childTnLst>
                        <p:par>
                          <p:cTn id="272" fill="hold">
                            <p:stCondLst>
                              <p:cond delay="0"/>
                            </p:stCondLst>
                            <p:childTnLst>
                              <p:par>
                                <p:cTn id="273" presetID="1" presetClass="entr" presetSubtype="0" fill="hold" nodeType="clickEffect">
                                  <p:stCondLst>
                                    <p:cond delay="0"/>
                                  </p:stCondLst>
                                  <p:childTnLst>
                                    <p:set>
                                      <p:cBhvr>
                                        <p:cTn id="274"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275" fill="hold">
                      <p:stCondLst>
                        <p:cond delay="indefinite"/>
                      </p:stCondLst>
                      <p:childTnLst>
                        <p:par>
                          <p:cTn id="276" fill="hold">
                            <p:stCondLst>
                              <p:cond delay="0"/>
                            </p:stCondLst>
                            <p:childTnLst>
                              <p:par>
                                <p:cTn id="277" presetID="1" presetClass="entr" presetSubtype="0" fill="hold" nodeType="clickEffect">
                                  <p:stCondLst>
                                    <p:cond delay="0"/>
                                  </p:stCondLst>
                                  <p:childTnLst>
                                    <p:set>
                                      <p:cBhvr>
                                        <p:cTn id="278"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nodeType="clickEffect">
                                  <p:stCondLst>
                                    <p:cond delay="0"/>
                                  </p:stCondLst>
                                  <p:childTnLst>
                                    <p:set>
                                      <p:cBhvr>
                                        <p:cTn id="282"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990600" y="-304800"/>
            <a:ext cx="7239000" cy="1162050"/>
          </a:xfrm>
        </p:spPr>
        <p:txBody>
          <a:bodyPr>
            <a:noAutofit/>
          </a:bodyPr>
          <a:lstStyle/>
          <a:p>
            <a:pPr algn="ctr"/>
            <a:r>
              <a:rPr lang="ro-RO" sz="4400" smtClean="0">
                <a:latin typeface="Times New Roman" pitchFamily="18" charset="0"/>
                <a:cs typeface="Times New Roman" pitchFamily="18" charset="0"/>
              </a:rPr>
              <a:t>Caracteristicile artei romane</a:t>
            </a:r>
            <a:endParaRPr lang="en-US" sz="4400">
              <a:latin typeface="Times New Roman" pitchFamily="18" charset="0"/>
              <a:cs typeface="Times New Roman" pitchFamily="18" charset="0"/>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38200" y="914400"/>
            <a:ext cx="7696200" cy="4479188"/>
          </a:xfrm>
        </p:spPr>
      </p:pic>
      <p:sp>
        <p:nvSpPr>
          <p:cNvPr id="8" name="Text Placeholder 7"/>
          <p:cNvSpPr>
            <a:spLocks noGrp="1"/>
          </p:cNvSpPr>
          <p:nvPr>
            <p:ph type="body" sz="half" idx="2"/>
          </p:nvPr>
        </p:nvSpPr>
        <p:spPr>
          <a:xfrm>
            <a:off x="152400" y="5334000"/>
            <a:ext cx="8839200" cy="1524000"/>
          </a:xfrm>
        </p:spPr>
        <p:txBody>
          <a:bodyPr>
            <a:normAutofit/>
          </a:bodyPr>
          <a:lstStyle/>
          <a:p>
            <a:pPr algn="ctr"/>
            <a:r>
              <a:rPr lang="ro-RO" sz="3600" smtClean="0">
                <a:latin typeface="Times New Roman" pitchFamily="18" charset="0"/>
                <a:cs typeface="Times New Roman" pitchFamily="18" charset="0"/>
              </a:rPr>
              <a:t>Tot romanii folosesc pentru prima oară cupolele (în imagine – Pantheonul Roman)</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xmlns="" val="1187855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143000"/>
          </a:xfrm>
        </p:spPr>
        <p:txBody>
          <a:bodyPr>
            <a:noAutofit/>
          </a:bodyPr>
          <a:lstStyle/>
          <a:p>
            <a:r>
              <a:rPr lang="ro-RO" sz="5600" smtClean="0">
                <a:latin typeface="Times New Roman" pitchFamily="18" charset="0"/>
                <a:cs typeface="Times New Roman" pitchFamily="18" charset="0"/>
              </a:rPr>
              <a:t>Caracteristicile artei romane</a:t>
            </a:r>
            <a:endParaRPr lang="en-US" sz="5600">
              <a:latin typeface="Times New Roman" pitchFamily="18" charset="0"/>
              <a:cs typeface="Times New Roman" pitchFamily="18" charset="0"/>
            </a:endParaRPr>
          </a:p>
        </p:txBody>
      </p:sp>
      <p:sp>
        <p:nvSpPr>
          <p:cNvPr id="6" name="Content Placeholder 5"/>
          <p:cNvSpPr>
            <a:spLocks noGrp="1"/>
          </p:cNvSpPr>
          <p:nvPr>
            <p:ph idx="1"/>
          </p:nvPr>
        </p:nvSpPr>
        <p:spPr/>
        <p:txBody>
          <a:bodyPr>
            <a:normAutofit/>
          </a:bodyPr>
          <a:lstStyle/>
          <a:p>
            <a:pPr algn="just"/>
            <a:r>
              <a:rPr lang="ro-RO" smtClean="0">
                <a:latin typeface="Times New Roman" pitchFamily="18" charset="0"/>
                <a:cs typeface="Times New Roman" pitchFamily="18" charset="0"/>
              </a:rPr>
              <a:t>Romanii foloseau mortarul din var.</a:t>
            </a:r>
          </a:p>
          <a:p>
            <a:pPr algn="just"/>
            <a:r>
              <a:rPr lang="vi-VN" smtClean="0">
                <a:latin typeface="Times New Roman" pitchFamily="18" charset="0"/>
                <a:cs typeface="Times New Roman" pitchFamily="18" charset="0"/>
              </a:rPr>
              <a:t>Mortar</a:t>
            </a:r>
            <a:r>
              <a:rPr lang="ro-RO" smtClean="0">
                <a:latin typeface="Times New Roman" pitchFamily="18" charset="0"/>
                <a:cs typeface="Times New Roman" pitchFamily="18" charset="0"/>
              </a:rPr>
              <a:t>ul</a:t>
            </a:r>
            <a:r>
              <a:rPr lang="vi-VN" smtClean="0">
                <a:latin typeface="Times New Roman" pitchFamily="18" charset="0"/>
                <a:cs typeface="Times New Roman" pitchFamily="18" charset="0"/>
              </a:rPr>
              <a:t> d</a:t>
            </a:r>
            <a:r>
              <a:rPr lang="ro-RO" smtClean="0">
                <a:latin typeface="Times New Roman" pitchFamily="18" charset="0"/>
                <a:cs typeface="Times New Roman" pitchFamily="18" charset="0"/>
              </a:rPr>
              <a:t>in</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var este un tip de mortar compus din </a:t>
            </a:r>
            <a:r>
              <a:rPr lang="vi-VN" smtClean="0">
                <a:latin typeface="Times New Roman" pitchFamily="18" charset="0"/>
                <a:cs typeface="Times New Roman" pitchFamily="18" charset="0"/>
              </a:rPr>
              <a:t>var, </a:t>
            </a:r>
            <a:r>
              <a:rPr lang="vi-VN">
                <a:latin typeface="Times New Roman" pitchFamily="18" charset="0"/>
                <a:cs typeface="Times New Roman" pitchFamily="18" charset="0"/>
              </a:rPr>
              <a:t>un </a:t>
            </a:r>
            <a:r>
              <a:rPr lang="ro-RO" smtClean="0">
                <a:latin typeface="Times New Roman" pitchFamily="18" charset="0"/>
                <a:cs typeface="Times New Roman" pitchFamily="18" charset="0"/>
              </a:rPr>
              <a:t>liant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cum ar </a:t>
            </a:r>
            <a:r>
              <a:rPr lang="vi-VN" smtClean="0">
                <a:latin typeface="Times New Roman" pitchFamily="18" charset="0"/>
                <a:cs typeface="Times New Roman" pitchFamily="18" charset="0"/>
              </a:rPr>
              <a:t>fi</a:t>
            </a:r>
            <a:r>
              <a:rPr lang="ro-RO" smtClean="0">
                <a:latin typeface="Times New Roman" pitchFamily="18" charset="0"/>
                <a:cs typeface="Times New Roman" pitchFamily="18" charset="0"/>
              </a:rPr>
              <a:t> nisipul</a:t>
            </a:r>
            <a:r>
              <a:rPr lang="ro-RO">
                <a:latin typeface="Times New Roman" pitchFamily="18" charset="0"/>
                <a:cs typeface="Times New Roman" pitchFamily="18" charset="0"/>
              </a:rPr>
              <a: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şi </a:t>
            </a:r>
            <a:r>
              <a:rPr lang="vi-VN" smtClean="0">
                <a:latin typeface="Times New Roman" pitchFamily="18" charset="0"/>
                <a:cs typeface="Times New Roman" pitchFamily="18" charset="0"/>
              </a:rPr>
              <a:t>apă</a:t>
            </a:r>
            <a:r>
              <a:rPr lang="ro-RO" smtClean="0">
                <a:latin typeface="Times New Roman" pitchFamily="18" charset="0"/>
                <a:cs typeface="Times New Roman" pitchFamily="18" charset="0"/>
              </a:rPr>
              <a:t>.</a:t>
            </a:r>
          </a:p>
          <a:p>
            <a:pPr algn="just"/>
            <a:r>
              <a:rPr lang="vi-VN" smtClean="0">
                <a:latin typeface="Times New Roman" pitchFamily="18" charset="0"/>
                <a:cs typeface="Times New Roman" pitchFamily="18" charset="0"/>
              </a:rPr>
              <a:t>Este un</a:t>
            </a:r>
            <a:r>
              <a:rPr lang="ro-RO" smtClean="0">
                <a:latin typeface="Times New Roman" pitchFamily="18" charset="0"/>
                <a:cs typeface="Times New Roman" pitchFamily="18" charset="0"/>
              </a:rPr>
              <a:t>ul</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dintre cele mai vechi </a:t>
            </a:r>
            <a:r>
              <a:rPr lang="vi-VN" smtClean="0">
                <a:latin typeface="Times New Roman" pitchFamily="18" charset="0"/>
                <a:cs typeface="Times New Roman" pitchFamily="18" charset="0"/>
              </a:rPr>
              <a:t>tipuri </a:t>
            </a:r>
            <a:r>
              <a:rPr lang="vi-VN">
                <a:latin typeface="Times New Roman" pitchFamily="18" charset="0"/>
                <a:cs typeface="Times New Roman" pitchFamily="18" charset="0"/>
              </a:rPr>
              <a:t>de </a:t>
            </a:r>
            <a:r>
              <a:rPr lang="vi-VN" smtClean="0">
                <a:latin typeface="Times New Roman" pitchFamily="18" charset="0"/>
                <a:cs typeface="Times New Roman" pitchFamily="18" charset="0"/>
              </a:rPr>
              <a:t>mortar</a:t>
            </a:r>
            <a:r>
              <a:rPr lang="ro-RO" smtClean="0">
                <a:latin typeface="Times New Roman" pitchFamily="18" charset="0"/>
                <a:cs typeface="Times New Roman" pitchFamily="18" charset="0"/>
              </a:rPr>
              <a:t> cunoscut</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datând din secolul </a:t>
            </a:r>
            <a:r>
              <a:rPr lang="ro-RO" smtClean="0">
                <a:latin typeface="Times New Roman" pitchFamily="18" charset="0"/>
                <a:cs typeface="Times New Roman" pitchFamily="18" charset="0"/>
              </a:rPr>
              <a:t>IV</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î.Hr. </a:t>
            </a:r>
            <a:endParaRPr lang="ro-RO" smtClean="0">
              <a:latin typeface="Times New Roman" pitchFamily="18" charset="0"/>
              <a:cs typeface="Times New Roman" pitchFamily="18" charset="0"/>
            </a:endParaRPr>
          </a:p>
          <a:p>
            <a:pPr algn="just"/>
            <a:r>
              <a:rPr lang="ro-RO" smtClean="0">
                <a:latin typeface="Times New Roman" pitchFamily="18" charset="0"/>
                <a:cs typeface="Times New Roman" pitchFamily="18" charset="0"/>
              </a:rPr>
              <a:t>Mortarul din var </a:t>
            </a:r>
            <a:r>
              <a:rPr lang="vi-VN" smtClean="0">
                <a:latin typeface="Times New Roman" pitchFamily="18" charset="0"/>
                <a:cs typeface="Times New Roman" pitchFamily="18" charset="0"/>
              </a:rPr>
              <a:t>a </a:t>
            </a:r>
            <a:r>
              <a:rPr lang="vi-VN">
                <a:latin typeface="Times New Roman" pitchFamily="18" charset="0"/>
                <a:cs typeface="Times New Roman" pitchFamily="18" charset="0"/>
              </a:rPr>
              <a:t>înlocuit în mare măsură </a:t>
            </a:r>
            <a:r>
              <a:rPr lang="vi-VN" smtClean="0">
                <a:latin typeface="Times New Roman" pitchFamily="18" charset="0"/>
                <a:cs typeface="Times New Roman" pitchFamily="18" charset="0"/>
              </a:rPr>
              <a:t>mortare</a:t>
            </a:r>
            <a:r>
              <a:rPr lang="ro-RO" smtClean="0">
                <a:latin typeface="Times New Roman" pitchFamily="18" charset="0"/>
                <a:cs typeface="Times New Roman" pitchFamily="18" charset="0"/>
              </a:rPr>
              <a:t>le din</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argilă şi gips </a:t>
            </a:r>
            <a:r>
              <a:rPr lang="ro-RO" smtClean="0">
                <a:latin typeface="Times New Roman" pitchFamily="18" charset="0"/>
                <a:cs typeface="Times New Roman" pitchFamily="18" charset="0"/>
              </a:rPr>
              <a:t>folosite</a:t>
            </a:r>
            <a:r>
              <a:rPr lang="vi-VN" smtClean="0">
                <a:latin typeface="Times New Roman" pitchFamily="18" charset="0"/>
                <a:cs typeface="Times New Roman" pitchFamily="18" charset="0"/>
              </a:rPr>
              <a:t> </a:t>
            </a:r>
            <a:r>
              <a:rPr lang="vi-VN">
                <a:latin typeface="Times New Roman" pitchFamily="18" charset="0"/>
                <a:cs typeface="Times New Roman" pitchFamily="18" charset="0"/>
              </a:rPr>
              <a:t>de </a:t>
            </a:r>
            <a:r>
              <a:rPr lang="ro-RO" smtClean="0">
                <a:latin typeface="Times New Roman" pitchFamily="18" charset="0"/>
                <a:cs typeface="Times New Roman" pitchFamily="18" charset="0"/>
              </a:rPr>
              <a:t>egipteni.</a:t>
            </a:r>
          </a:p>
        </p:txBody>
      </p:sp>
    </p:spTree>
    <p:extLst>
      <p:ext uri="{BB962C8B-B14F-4D97-AF65-F5344CB8AC3E}">
        <p14:creationId xmlns:p14="http://schemas.microsoft.com/office/powerpoint/2010/main" xmlns="" val="1593625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2800" y="0"/>
            <a:ext cx="8229600" cy="1143000"/>
          </a:xfrm>
        </p:spPr>
        <p:txBody>
          <a:bodyPr/>
          <a:lstStyle/>
          <a:p>
            <a:r>
              <a:rPr lang="ro-RO" smtClean="0">
                <a:latin typeface="Times New Roman" pitchFamily="18" charset="0"/>
                <a:cs typeface="Times New Roman" pitchFamily="18" charset="0"/>
              </a:rPr>
              <a:t>Realizările arhitecturii romane</a:t>
            </a:r>
            <a:endParaRPr lang="en-US">
              <a:latin typeface="Times New Roman" pitchFamily="18" charset="0"/>
              <a:cs typeface="Times New Roman" pitchFamily="18" charset="0"/>
            </a:endParaRPr>
          </a:p>
        </p:txBody>
      </p:sp>
      <p:sp>
        <p:nvSpPr>
          <p:cNvPr id="3" name="Content Placeholder 2"/>
          <p:cNvSpPr>
            <a:spLocks noGrp="1"/>
          </p:cNvSpPr>
          <p:nvPr>
            <p:ph idx="1"/>
          </p:nvPr>
        </p:nvSpPr>
        <p:spPr>
          <a:xfrm>
            <a:off x="412800" y="914400"/>
            <a:ext cx="8229600" cy="4983163"/>
          </a:xfrm>
        </p:spPr>
        <p:txBody>
          <a:bodyPr>
            <a:normAutofit/>
          </a:bodyPr>
          <a:lstStyle/>
          <a:p>
            <a:pPr marL="0" indent="0" algn="ctr">
              <a:buNone/>
            </a:pPr>
            <a:r>
              <a:rPr lang="ro-RO" sz="3000" smtClean="0">
                <a:latin typeface="Times New Roman" pitchFamily="18" charset="0"/>
                <a:cs typeface="Times New Roman" pitchFamily="18" charset="0"/>
              </a:rPr>
              <a:t>Pentru construirea unui imperiu atât de întins, romanii s-au folosit de o armată puternică şi bine organizată care mărşăluia pe drumurile bine construite.</a:t>
            </a:r>
          </a:p>
          <a:p>
            <a:pPr marL="0" indent="0" algn="ctr">
              <a:buNone/>
            </a:pPr>
            <a:endParaRPr lang="en-US" sz="2400">
              <a:latin typeface="Times New Roman" pitchFamily="18" charset="0"/>
              <a:cs typeface="Times New Roman" pitchFamily="18" charset="0"/>
            </a:endParaRPr>
          </a:p>
        </p:txBody>
      </p:sp>
      <p:pic>
        <p:nvPicPr>
          <p:cNvPr id="1026" name="Picture 2" descr="C:\Users\Ionut\Desktop\Inspecţie\clasa a V-a\Construirea drumurilor la romani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895600"/>
            <a:ext cx="8750401" cy="3733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653980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ro-RO" sz="3600" smtClean="0">
                <a:latin typeface="Times New Roman" pitchFamily="18" charset="0"/>
                <a:cs typeface="Times New Roman" pitchFamily="18" charset="0"/>
              </a:rPr>
              <a:t>Realizările arhitecturii romane</a:t>
            </a:r>
            <a:endParaRPr lang="en-US" sz="3600">
              <a:latin typeface="Times New Roman" pitchFamily="18" charset="0"/>
              <a:cs typeface="Times New Roman" pitchFamily="18" charset="0"/>
            </a:endParaRPr>
          </a:p>
        </p:txBody>
      </p:sp>
      <p:sp>
        <p:nvSpPr>
          <p:cNvPr id="3" name="Content Placeholder 2"/>
          <p:cNvSpPr>
            <a:spLocks noGrp="1"/>
          </p:cNvSpPr>
          <p:nvPr>
            <p:ph idx="1"/>
          </p:nvPr>
        </p:nvSpPr>
        <p:spPr>
          <a:xfrm>
            <a:off x="6934200" y="1295400"/>
            <a:ext cx="2209800" cy="4419600"/>
          </a:xfrm>
        </p:spPr>
        <p:txBody>
          <a:bodyPr>
            <a:normAutofit fontScale="92500" lnSpcReduction="10000"/>
          </a:bodyPr>
          <a:lstStyle/>
          <a:p>
            <a:pPr marL="0" indent="0" algn="ctr">
              <a:buNone/>
            </a:pPr>
            <a:r>
              <a:rPr lang="ro-RO" smtClean="0">
                <a:latin typeface="Times New Roman" pitchFamily="18" charset="0"/>
                <a:cs typeface="Times New Roman" pitchFamily="18" charset="0"/>
              </a:rPr>
              <a:t>În Peninsula Italică existau numeroase drumuri („via”), folosite şi pentru realizarea comerţului.</a:t>
            </a:r>
            <a:endParaRPr lang="en-US">
              <a:latin typeface="Times New Roman" pitchFamily="18" charset="0"/>
              <a:cs typeface="Times New Roman" pitchFamily="18" charset="0"/>
            </a:endParaRPr>
          </a:p>
        </p:txBody>
      </p:sp>
      <p:pic>
        <p:nvPicPr>
          <p:cNvPr id="2050" name="Picture 2" descr="C:\Users\Ionut\Desktop\Inspecţie\clasa a V-a\harta drumurilor roman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914399"/>
            <a:ext cx="6934200" cy="58383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60931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782"/>
            <a:ext cx="8229600" cy="1143000"/>
          </a:xfrm>
        </p:spPr>
        <p:txBody>
          <a:bodyPr/>
          <a:lstStyle/>
          <a:p>
            <a:r>
              <a:rPr lang="ro-RO" smtClean="0">
                <a:latin typeface="Times New Roman" pitchFamily="18" charset="0"/>
                <a:cs typeface="Times New Roman" pitchFamily="18" charset="0"/>
              </a:rPr>
              <a:t>Realizările arhitecturii romane</a:t>
            </a:r>
            <a:endParaRPr lang="en-US">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914400" y="1143000"/>
            <a:ext cx="7315200" cy="4267200"/>
          </a:xfrm>
        </p:spPr>
      </p:pic>
      <p:sp>
        <p:nvSpPr>
          <p:cNvPr id="6" name="TextBox 5"/>
          <p:cNvSpPr txBox="1"/>
          <p:nvPr/>
        </p:nvSpPr>
        <p:spPr>
          <a:xfrm>
            <a:off x="1371600" y="5638800"/>
            <a:ext cx="6477000" cy="646331"/>
          </a:xfrm>
          <a:prstGeom prst="rect">
            <a:avLst/>
          </a:prstGeom>
          <a:noFill/>
        </p:spPr>
        <p:txBody>
          <a:bodyPr wrap="square" rtlCol="0">
            <a:spAutoFit/>
          </a:bodyPr>
          <a:lstStyle/>
          <a:p>
            <a:pPr algn="ctr"/>
            <a:r>
              <a:rPr lang="ro-RO" sz="3600" smtClean="0">
                <a:latin typeface="Times New Roman" pitchFamily="18" charset="0"/>
                <a:cs typeface="Times New Roman" pitchFamily="18" charset="0"/>
              </a:rPr>
              <a:t>Drum roman de la Histria</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xmlns="" val="2179042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vi-VN"/>
              <a:t>Realizările arhitecturii romane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381000" y="1295400"/>
            <a:ext cx="3962400" cy="5283200"/>
          </a:xfrm>
        </p:spPr>
      </p:pic>
      <p:sp>
        <p:nvSpPr>
          <p:cNvPr id="6" name="TextBox 5"/>
          <p:cNvSpPr txBox="1"/>
          <p:nvPr/>
        </p:nvSpPr>
        <p:spPr>
          <a:xfrm>
            <a:off x="4648200" y="1600200"/>
            <a:ext cx="4267200" cy="4524315"/>
          </a:xfrm>
          <a:prstGeom prst="rect">
            <a:avLst/>
          </a:prstGeom>
          <a:noFill/>
        </p:spPr>
        <p:txBody>
          <a:bodyPr wrap="square" rtlCol="0">
            <a:spAutoFit/>
          </a:bodyPr>
          <a:lstStyle/>
          <a:p>
            <a:pPr algn="ctr"/>
            <a:r>
              <a:rPr lang="ro-RO" sz="3600" smtClean="0">
                <a:latin typeface="Times New Roman" pitchFamily="18" charset="0"/>
                <a:cs typeface="Times New Roman" pitchFamily="18" charset="0"/>
              </a:rPr>
              <a:t>Pentru protecţie, romanii construiau în jurul oraşelor ziduri de apărare.</a:t>
            </a:r>
          </a:p>
          <a:p>
            <a:pPr algn="ctr"/>
            <a:r>
              <a:rPr lang="ro-RO" sz="3600" smtClean="0">
                <a:latin typeface="Times New Roman" pitchFamily="18" charset="0"/>
                <a:cs typeface="Times New Roman" pitchFamily="18" charset="0"/>
              </a:rPr>
              <a:t>În imagine, zidul construit, după tradiţie, de Servius Tullius.</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xmlns="" val="110137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vi-VN"/>
              <a:t>Realizările arhitecturii romane</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457200" y="685800"/>
            <a:ext cx="8229600" cy="3883312"/>
          </a:xfrm>
        </p:spPr>
      </p:pic>
      <p:sp>
        <p:nvSpPr>
          <p:cNvPr id="5" name="TextBox 4"/>
          <p:cNvSpPr txBox="1"/>
          <p:nvPr/>
        </p:nvSpPr>
        <p:spPr>
          <a:xfrm>
            <a:off x="533400" y="4800600"/>
            <a:ext cx="8077200" cy="1815882"/>
          </a:xfrm>
          <a:prstGeom prst="rect">
            <a:avLst/>
          </a:prstGeom>
          <a:noFill/>
        </p:spPr>
        <p:txBody>
          <a:bodyPr wrap="square" rtlCol="0">
            <a:spAutoFit/>
          </a:bodyPr>
          <a:lstStyle/>
          <a:p>
            <a:pPr algn="ctr"/>
            <a:r>
              <a:rPr lang="ro-RO" sz="2800" smtClean="0">
                <a:latin typeface="Times New Roman" pitchFamily="18" charset="0"/>
                <a:cs typeface="Times New Roman" pitchFamily="18" charset="0"/>
              </a:rPr>
              <a:t>Forumurile erau pieţe publice în care romanii se întâlneau să-şi rezolve problemele vieţii de zi cu zi.</a:t>
            </a:r>
          </a:p>
          <a:p>
            <a:pPr algn="ctr"/>
            <a:r>
              <a:rPr lang="ro-RO" sz="2800" smtClean="0">
                <a:latin typeface="Times New Roman" pitchFamily="18" charset="0"/>
                <a:cs typeface="Times New Roman" pitchFamily="18" charset="0"/>
              </a:rPr>
              <a:t>Aici existau prăvălii, cârciumi, temple, biblioteci, basilici, columne</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xmlns="" val="3529603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976</Words>
  <Application>Microsoft Office PowerPoint</Application>
  <PresentationFormat>Expunere pe ecran (4:3)</PresentationFormat>
  <Paragraphs>155</Paragraphs>
  <Slides>24</Slides>
  <Notes>0</Notes>
  <HiddenSlides>0</HiddenSlides>
  <MMClips>0</MMClips>
  <ScaleCrop>false</ScaleCrop>
  <HeadingPairs>
    <vt:vector size="4" baseType="variant">
      <vt:variant>
        <vt:lpstr>Temă</vt:lpstr>
      </vt:variant>
      <vt:variant>
        <vt:i4>3</vt:i4>
      </vt:variant>
      <vt:variant>
        <vt:lpstr>Titluri diapozitive</vt:lpstr>
      </vt:variant>
      <vt:variant>
        <vt:i4>24</vt:i4>
      </vt:variant>
    </vt:vector>
  </HeadingPairs>
  <TitlesOfParts>
    <vt:vector size="27" baseType="lpstr">
      <vt:lpstr>Office Theme</vt:lpstr>
      <vt:lpstr>1_Office Theme</vt:lpstr>
      <vt:lpstr>2_Office Theme</vt:lpstr>
      <vt:lpstr>Cultura romană</vt:lpstr>
      <vt:lpstr>Diapozitivul 2</vt:lpstr>
      <vt:lpstr>Caracteristicile artei romane</vt:lpstr>
      <vt:lpstr>Caracteristicile artei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Realizările arhitecturii romane</vt:lpstr>
      <vt:lpstr>Despre alimentarea cu apă</vt:lpstr>
      <vt:lpstr>Realizările arhitecturii romane</vt:lpstr>
      <vt:lpstr>Sculptura</vt:lpstr>
      <vt:lpstr>Pictură</vt:lpstr>
      <vt:lpstr>Diapozitivul 23</vt:lpstr>
      <vt:lpstr>Rebus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 romană</dc:title>
  <dc:creator>Ionut</dc:creator>
  <cp:lastModifiedBy>MIRELA</cp:lastModifiedBy>
  <cp:revision>75</cp:revision>
  <dcterms:created xsi:type="dcterms:W3CDTF">2006-08-16T00:00:00Z</dcterms:created>
  <dcterms:modified xsi:type="dcterms:W3CDTF">2020-04-29T09:42:24Z</dcterms:modified>
</cp:coreProperties>
</file>