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1" r:id="rId5"/>
    <p:sldId id="262" r:id="rId6"/>
    <p:sldId id="258" r:id="rId7"/>
    <p:sldId id="259" r:id="rId8"/>
    <p:sldId id="260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5611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830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66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8103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3191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8727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6352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0355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7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025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8049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133A-214D-4F7A-8664-0482DC6E611C}" type="datetimeFigureOut">
              <a:rPr lang="ro-RO" smtClean="0"/>
              <a:t>02.04.2015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4A0DA-8E5F-4B5C-AD85-6E2C8CAD8AC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Microscopul optic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2674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o-RO" dirty="0" smtClean="0"/>
              <a:t>Grosismentul:</a:t>
            </a:r>
          </a:p>
          <a:p>
            <a:pPr marL="0" indent="0" algn="ctr">
              <a:buNone/>
            </a:pPr>
            <a:r>
              <a:rPr lang="ro-RO" dirty="0" smtClean="0">
                <a:latin typeface="Cambria" pitchFamily="18" charset="0"/>
              </a:rPr>
              <a:t>G = P · </a:t>
            </a:r>
            <a:r>
              <a:rPr lang="el-GR" dirty="0" smtClean="0">
                <a:latin typeface="Cambria" pitchFamily="18" charset="0"/>
              </a:rPr>
              <a:t>δ</a:t>
            </a:r>
            <a:endParaRPr lang="ro-RO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ro-RO" dirty="0" smtClean="0"/>
              <a:t>unde </a:t>
            </a:r>
          </a:p>
          <a:p>
            <a:pPr marL="0" indent="0">
              <a:buNone/>
            </a:pPr>
            <a:r>
              <a:rPr lang="el-GR" dirty="0" smtClean="0"/>
              <a:t>δ</a:t>
            </a:r>
            <a:r>
              <a:rPr lang="ro-RO" dirty="0" smtClean="0"/>
              <a:t> este distanța minimă de citire (</a:t>
            </a:r>
            <a:r>
              <a:rPr lang="el-GR" dirty="0" smtClean="0"/>
              <a:t>δ</a:t>
            </a:r>
            <a:r>
              <a:rPr lang="ro-RO" dirty="0" smtClean="0"/>
              <a:t> = 0,25 m)</a:t>
            </a:r>
          </a:p>
          <a:p>
            <a:pPr marL="0" indent="0">
              <a:buNone/>
            </a:pPr>
            <a:r>
              <a:rPr lang="ro-RO" dirty="0" smtClean="0"/>
              <a:t>deci</a:t>
            </a:r>
          </a:p>
          <a:p>
            <a:pPr marL="0" indent="0">
              <a:buNone/>
            </a:pPr>
            <a:r>
              <a:rPr lang="ro-RO" dirty="0" smtClean="0"/>
              <a:t>	- grosismentul este o mărime adimensională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858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reptunghi 3"/>
          <p:cNvSpPr/>
          <p:nvPr/>
        </p:nvSpPr>
        <p:spPr>
          <a:xfrm>
            <a:off x="3131840" y="876420"/>
            <a:ext cx="56166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i="1" dirty="0"/>
              <a:t>Compendiu de fizică pentru admitere în învățământul </a:t>
            </a:r>
            <a:r>
              <a:rPr lang="ro-RO" i="1" dirty="0" smtClean="0"/>
              <a:t>superior,</a:t>
            </a:r>
            <a:r>
              <a:rPr lang="ro-RO" dirty="0" smtClean="0"/>
              <a:t> </a:t>
            </a:r>
            <a:r>
              <a:rPr lang="ro-RO" dirty="0"/>
              <a:t>cu colaborarea l</a:t>
            </a:r>
            <a:r>
              <a:rPr lang="ro-RO" dirty="0" smtClean="0"/>
              <a:t>ect</a:t>
            </a:r>
            <a:r>
              <a:rPr lang="ro-RO" dirty="0"/>
              <a:t>. univ. LUCIAN </a:t>
            </a:r>
            <a:r>
              <a:rPr lang="ro-RO" dirty="0" smtClean="0"/>
              <a:t>BURLACU, lect</a:t>
            </a:r>
            <a:r>
              <a:rPr lang="ro-RO" dirty="0"/>
              <a:t>. univ. dr. DUMITRU </a:t>
            </a:r>
            <a:r>
              <a:rPr lang="ro-RO" dirty="0" smtClean="0"/>
              <a:t>CIOBOTARU, asist</a:t>
            </a:r>
            <a:r>
              <a:rPr lang="ro-RO" dirty="0"/>
              <a:t>. univ. ADRIAN </a:t>
            </a:r>
            <a:r>
              <a:rPr lang="ro-RO" dirty="0" smtClean="0"/>
              <a:t>COSTESCU, lect</a:t>
            </a:r>
            <a:r>
              <a:rPr lang="ro-RO" dirty="0"/>
              <a:t>. univ. VIORICA </a:t>
            </a:r>
            <a:r>
              <a:rPr lang="ro-RO" dirty="0" smtClean="0"/>
              <a:t>FLORESCU, lect</a:t>
            </a:r>
            <a:r>
              <a:rPr lang="ro-RO" dirty="0"/>
              <a:t>. univ. LUCIAN </a:t>
            </a:r>
            <a:r>
              <a:rPr lang="ro-RO" dirty="0" smtClean="0"/>
              <a:t>GEORGESCU, asist</a:t>
            </a:r>
            <a:r>
              <a:rPr lang="ro-RO" dirty="0"/>
              <a:t>. univ. MIRCEA </a:t>
            </a:r>
            <a:r>
              <a:rPr lang="ro-RO" dirty="0" smtClean="0"/>
              <a:t>RUSU, Editura Științifică, București, 1972, p.644-647</a:t>
            </a:r>
            <a:endParaRPr lang="ro-RO" dirty="0"/>
          </a:p>
        </p:txBody>
      </p:sp>
      <p:sp>
        <p:nvSpPr>
          <p:cNvPr id="6" name="Dreptunghi 5"/>
          <p:cNvSpPr/>
          <p:nvPr/>
        </p:nvSpPr>
        <p:spPr>
          <a:xfrm>
            <a:off x="395536" y="404664"/>
            <a:ext cx="4572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sz="3200" dirty="0"/>
              <a:t>Bibliografie</a:t>
            </a:r>
          </a:p>
          <a:p>
            <a:r>
              <a:rPr lang="ro-RO" sz="2000" dirty="0" smtClean="0"/>
              <a:t>lector univ. dr</a:t>
            </a:r>
            <a:r>
              <a:rPr lang="ro-RO" sz="2000" dirty="0"/>
              <a:t>. </a:t>
            </a:r>
            <a:r>
              <a:rPr lang="ro-RO" sz="2000" dirty="0" smtClean="0"/>
              <a:t>BUNGET I., </a:t>
            </a:r>
            <a:endParaRPr lang="ro-RO" sz="2000" dirty="0"/>
          </a:p>
        </p:txBody>
      </p:sp>
      <p:sp>
        <p:nvSpPr>
          <p:cNvPr id="7" name="CasetăText 6"/>
          <p:cNvSpPr txBox="1"/>
          <p:nvPr/>
        </p:nvSpPr>
        <p:spPr>
          <a:xfrm>
            <a:off x="366161" y="2924944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/>
              <a:t>Bibliografie Internet</a:t>
            </a:r>
            <a:endParaRPr lang="ro-RO" sz="3200" dirty="0"/>
          </a:p>
        </p:txBody>
      </p:sp>
      <p:sp>
        <p:nvSpPr>
          <p:cNvPr id="8" name="CasetăText 7"/>
          <p:cNvSpPr txBox="1"/>
          <p:nvPr/>
        </p:nvSpPr>
        <p:spPr>
          <a:xfrm>
            <a:off x="467545" y="3555802"/>
            <a:ext cx="5472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http://ro.math.wikia.com/wiki/Microscop</a:t>
            </a:r>
          </a:p>
        </p:txBody>
      </p:sp>
    </p:spTree>
    <p:extLst>
      <p:ext uri="{BB962C8B-B14F-4D97-AF65-F5344CB8AC3E}">
        <p14:creationId xmlns:p14="http://schemas.microsoft.com/office/powerpoint/2010/main" val="73526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	</a:t>
            </a:r>
            <a:r>
              <a:rPr lang="ro-RO" dirty="0" smtClean="0"/>
              <a:t>- microscopul este un aparat optic utilizat pentru observarea obiectelor foarte mici, care nu pot fi distinse cu ochiul liber</a:t>
            </a:r>
          </a:p>
          <a:p>
            <a:pPr marL="0" indent="0">
              <a:buNone/>
            </a:pPr>
            <a:r>
              <a:rPr lang="ro-RO" dirty="0"/>
              <a:t>	</a:t>
            </a:r>
            <a:r>
              <a:rPr lang="ro-RO" dirty="0" smtClean="0"/>
              <a:t>- este compus din două sisteme optice, obiectivul şi ocularul, aflate la o distanţă pe aceeaşi axă optică principală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17158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ro-RO" dirty="0" smtClean="0"/>
              <a:t>	- obiectivul </a:t>
            </a:r>
            <a:r>
              <a:rPr lang="ro-RO" dirty="0"/>
              <a:t>formează o imagine reală, răsturnată şi mărită a </a:t>
            </a:r>
            <a:r>
              <a:rPr lang="ro-RO" dirty="0" smtClean="0"/>
              <a:t>obiectului, aflată </a:t>
            </a:r>
            <a:r>
              <a:rPr lang="ro-RO" dirty="0"/>
              <a:t>în spaţiul-obiect al ocularului, care, la rândul său, dă o imagine finală mult mărită şi </a:t>
            </a:r>
            <a:r>
              <a:rPr lang="ro-RO" dirty="0" smtClean="0"/>
              <a:t>virtuală</a:t>
            </a:r>
          </a:p>
          <a:p>
            <a:pPr marL="0" indent="0">
              <a:buNone/>
            </a:pPr>
            <a:r>
              <a:rPr lang="ro-RO" dirty="0"/>
              <a:t>	</a:t>
            </a:r>
            <a:r>
              <a:rPr lang="ro-RO" dirty="0" smtClean="0"/>
              <a:t>- dacă </a:t>
            </a:r>
            <a:r>
              <a:rPr lang="ro-RO" dirty="0"/>
              <a:t>imaginea reală, formată de obiectiv, se află în focarul-obiect al ocularului, imaginea dată de aparat se formează la infinit, iar observarea ei poate fi făcută cu ochiul </a:t>
            </a:r>
            <a:r>
              <a:rPr lang="ro-RO" dirty="0" smtClean="0"/>
              <a:t>neacomodat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4713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81" y="-5252"/>
            <a:ext cx="5724525" cy="677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tăText 1"/>
          <p:cNvSpPr txBox="1"/>
          <p:nvPr/>
        </p:nvSpPr>
        <p:spPr>
          <a:xfrm>
            <a:off x="0" y="0"/>
            <a:ext cx="3203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/>
              <a:t>Alcătuire</a:t>
            </a:r>
            <a:endParaRPr lang="ro-RO" sz="3200" dirty="0"/>
          </a:p>
        </p:txBody>
      </p:sp>
      <p:sp>
        <p:nvSpPr>
          <p:cNvPr id="3" name="CasetăText 2"/>
          <p:cNvSpPr txBox="1"/>
          <p:nvPr/>
        </p:nvSpPr>
        <p:spPr>
          <a:xfrm>
            <a:off x="5940152" y="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/>
              <a:t>ocular</a:t>
            </a:r>
            <a:endParaRPr lang="ro-RO" sz="3200" dirty="0"/>
          </a:p>
        </p:txBody>
      </p:sp>
      <p:sp>
        <p:nvSpPr>
          <p:cNvPr id="4" name="CasetăText 3"/>
          <p:cNvSpPr txBox="1"/>
          <p:nvPr/>
        </p:nvSpPr>
        <p:spPr>
          <a:xfrm>
            <a:off x="6444208" y="1637510"/>
            <a:ext cx="2268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err="1" smtClean="0"/>
              <a:t>macroviză</a:t>
            </a:r>
            <a:endParaRPr lang="ro-RO" sz="3200" dirty="0"/>
          </a:p>
        </p:txBody>
      </p:sp>
      <p:sp>
        <p:nvSpPr>
          <p:cNvPr id="8" name="CasetăText 7"/>
          <p:cNvSpPr txBox="1"/>
          <p:nvPr/>
        </p:nvSpPr>
        <p:spPr>
          <a:xfrm>
            <a:off x="7164288" y="2132856"/>
            <a:ext cx="2268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err="1" smtClean="0"/>
              <a:t>microviză</a:t>
            </a:r>
            <a:endParaRPr lang="ro-RO" sz="3200" dirty="0"/>
          </a:p>
        </p:txBody>
      </p:sp>
      <p:sp>
        <p:nvSpPr>
          <p:cNvPr id="9" name="CasetăText 8"/>
          <p:cNvSpPr txBox="1"/>
          <p:nvPr/>
        </p:nvSpPr>
        <p:spPr>
          <a:xfrm>
            <a:off x="7830362" y="3149729"/>
            <a:ext cx="1313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/>
              <a:t>b</a:t>
            </a:r>
            <a:r>
              <a:rPr lang="ro-RO" sz="3200" dirty="0" smtClean="0"/>
              <a:t>raț</a:t>
            </a:r>
            <a:endParaRPr lang="ro-RO" sz="3200" dirty="0"/>
          </a:p>
        </p:txBody>
      </p:sp>
      <p:sp>
        <p:nvSpPr>
          <p:cNvPr id="10" name="CasetăText 9"/>
          <p:cNvSpPr txBox="1"/>
          <p:nvPr/>
        </p:nvSpPr>
        <p:spPr>
          <a:xfrm>
            <a:off x="7274022" y="5949280"/>
            <a:ext cx="1313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/>
              <a:t>corp</a:t>
            </a:r>
            <a:endParaRPr lang="ro-RO" sz="3200" dirty="0"/>
          </a:p>
        </p:txBody>
      </p:sp>
      <p:sp>
        <p:nvSpPr>
          <p:cNvPr id="5" name="CasetăText 4"/>
          <p:cNvSpPr txBox="1"/>
          <p:nvPr/>
        </p:nvSpPr>
        <p:spPr>
          <a:xfrm>
            <a:off x="0" y="5178348"/>
            <a:ext cx="2411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400" dirty="0" smtClean="0"/>
              <a:t>sursă se lumină</a:t>
            </a:r>
            <a:endParaRPr lang="ro-RO" sz="2400" dirty="0"/>
          </a:p>
        </p:txBody>
      </p:sp>
      <p:sp>
        <p:nvSpPr>
          <p:cNvPr id="13" name="CasetăText 12"/>
          <p:cNvSpPr txBox="1"/>
          <p:nvPr/>
        </p:nvSpPr>
        <p:spPr>
          <a:xfrm>
            <a:off x="87931" y="4885961"/>
            <a:ext cx="241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800" dirty="0" smtClean="0"/>
              <a:t>diafragmă</a:t>
            </a:r>
            <a:endParaRPr lang="ro-RO" sz="2800" dirty="0"/>
          </a:p>
        </p:txBody>
      </p:sp>
      <p:sp>
        <p:nvSpPr>
          <p:cNvPr id="7" name="CasetăText 6"/>
          <p:cNvSpPr txBox="1"/>
          <p:nvPr/>
        </p:nvSpPr>
        <p:spPr>
          <a:xfrm>
            <a:off x="899592" y="4581128"/>
            <a:ext cx="1628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800" dirty="0" smtClean="0"/>
              <a:t>masă</a:t>
            </a:r>
            <a:endParaRPr lang="ro-RO" sz="2800" dirty="0"/>
          </a:p>
        </p:txBody>
      </p:sp>
      <p:sp>
        <p:nvSpPr>
          <p:cNvPr id="12" name="CasetăText 11"/>
          <p:cNvSpPr txBox="1"/>
          <p:nvPr/>
        </p:nvSpPr>
        <p:spPr>
          <a:xfrm>
            <a:off x="711515" y="4214941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800" dirty="0" smtClean="0"/>
              <a:t>condensator</a:t>
            </a:r>
            <a:endParaRPr lang="ro-RO" sz="2800" dirty="0"/>
          </a:p>
        </p:txBody>
      </p:sp>
      <p:sp>
        <p:nvSpPr>
          <p:cNvPr id="14" name="CasetăText 13"/>
          <p:cNvSpPr txBox="1"/>
          <p:nvPr/>
        </p:nvSpPr>
        <p:spPr>
          <a:xfrm>
            <a:off x="1465173" y="3734504"/>
            <a:ext cx="1500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800" dirty="0" smtClean="0"/>
              <a:t>clemă</a:t>
            </a:r>
            <a:endParaRPr lang="ro-RO" sz="2800" dirty="0"/>
          </a:p>
        </p:txBody>
      </p:sp>
      <p:sp>
        <p:nvSpPr>
          <p:cNvPr id="15" name="CasetăText 14"/>
          <p:cNvSpPr txBox="1"/>
          <p:nvPr/>
        </p:nvSpPr>
        <p:spPr>
          <a:xfrm>
            <a:off x="711515" y="3257451"/>
            <a:ext cx="2254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2800" dirty="0" smtClean="0"/>
              <a:t>obiective</a:t>
            </a:r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25664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611560" y="263691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/>
              <a:t>Formarea imaginilor în microscopul optic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585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2"/>
          <p:cNvSpPr>
            <a:spLocks noChangeShapeType="1"/>
          </p:cNvSpPr>
          <p:nvPr/>
        </p:nvSpPr>
        <p:spPr bwMode="auto">
          <a:xfrm>
            <a:off x="611188" y="3429000"/>
            <a:ext cx="79200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grpSp>
        <p:nvGrpSpPr>
          <p:cNvPr id="5" name="Grupare 4"/>
          <p:cNvGrpSpPr/>
          <p:nvPr/>
        </p:nvGrpSpPr>
        <p:grpSpPr>
          <a:xfrm>
            <a:off x="1403350" y="2774950"/>
            <a:ext cx="360363" cy="1092200"/>
            <a:chOff x="1403350" y="2774950"/>
            <a:chExt cx="360363" cy="1092200"/>
          </a:xfrm>
        </p:grpSpPr>
        <p:grpSp>
          <p:nvGrpSpPr>
            <p:cNvPr id="2" name="Grupare 1"/>
            <p:cNvGrpSpPr/>
            <p:nvPr/>
          </p:nvGrpSpPr>
          <p:grpSpPr>
            <a:xfrm>
              <a:off x="1403350" y="3213100"/>
              <a:ext cx="360363" cy="654050"/>
              <a:chOff x="1403350" y="3213100"/>
              <a:chExt cx="360363" cy="654050"/>
            </a:xfrm>
          </p:grpSpPr>
          <p:sp>
            <p:nvSpPr>
              <p:cNvPr id="34820" name="Line 4"/>
              <p:cNvSpPr>
                <a:spLocks noChangeShapeType="1"/>
              </p:cNvSpPr>
              <p:nvPr/>
            </p:nvSpPr>
            <p:spPr bwMode="auto">
              <a:xfrm flipV="1">
                <a:off x="1547813" y="3213100"/>
                <a:ext cx="0" cy="2159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34828" name="Text Box 12"/>
              <p:cNvSpPr txBox="1">
                <a:spLocks noChangeArrowheads="1"/>
              </p:cNvSpPr>
              <p:nvPr/>
            </p:nvSpPr>
            <p:spPr bwMode="auto">
              <a:xfrm>
                <a:off x="1403350" y="3500438"/>
                <a:ext cx="360363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A</a:t>
                </a:r>
              </a:p>
            </p:txBody>
          </p:sp>
        </p:grp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1403350" y="2774950"/>
              <a:ext cx="3603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B</a:t>
              </a:r>
            </a:p>
          </p:txBody>
        </p:sp>
      </p:grpSp>
      <p:grpSp>
        <p:nvGrpSpPr>
          <p:cNvPr id="9" name="Grupare 8"/>
          <p:cNvGrpSpPr/>
          <p:nvPr/>
        </p:nvGrpSpPr>
        <p:grpSpPr>
          <a:xfrm>
            <a:off x="1663122" y="2444751"/>
            <a:ext cx="1635995" cy="1979612"/>
            <a:chOff x="1663122" y="2444751"/>
            <a:chExt cx="1635995" cy="1979612"/>
          </a:xfrm>
        </p:grpSpPr>
        <p:sp>
          <p:nvSpPr>
            <p:cNvPr id="34833" name="Text Box 17"/>
            <p:cNvSpPr txBox="1">
              <a:spLocks noChangeArrowheads="1"/>
            </p:cNvSpPr>
            <p:nvPr/>
          </p:nvSpPr>
          <p:spPr bwMode="auto">
            <a:xfrm>
              <a:off x="2339975" y="3429000"/>
              <a:ext cx="5032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O</a:t>
              </a:r>
              <a:r>
                <a:rPr lang="fr-FR" altLang="ro-RO" baseline="-25000" dirty="0"/>
                <a:t>1</a:t>
              </a:r>
            </a:p>
          </p:txBody>
        </p:sp>
        <p:grpSp>
          <p:nvGrpSpPr>
            <p:cNvPr id="8" name="Grupare 7"/>
            <p:cNvGrpSpPr/>
            <p:nvPr/>
          </p:nvGrpSpPr>
          <p:grpSpPr>
            <a:xfrm>
              <a:off x="1663122" y="2444751"/>
              <a:ext cx="1635995" cy="1979612"/>
              <a:chOff x="1639888" y="2439988"/>
              <a:chExt cx="1635995" cy="1979612"/>
            </a:xfrm>
          </p:grpSpPr>
          <p:grpSp>
            <p:nvGrpSpPr>
              <p:cNvPr id="7" name="Grupare 6"/>
              <p:cNvGrpSpPr/>
              <p:nvPr/>
            </p:nvGrpSpPr>
            <p:grpSpPr>
              <a:xfrm>
                <a:off x="1639888" y="2439988"/>
                <a:ext cx="1492250" cy="1979612"/>
                <a:chOff x="1639888" y="2439988"/>
                <a:chExt cx="1492250" cy="1979612"/>
              </a:xfrm>
            </p:grpSpPr>
            <p:sp>
              <p:nvSpPr>
                <p:cNvPr id="3483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654680" y="3609971"/>
                  <a:ext cx="504825" cy="3667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altLang="ro-RO" dirty="0"/>
                    <a:t>F</a:t>
                  </a:r>
                  <a:r>
                    <a:rPr lang="fr-FR" altLang="ro-RO" baseline="-25000" dirty="0"/>
                    <a:t>1</a:t>
                  </a:r>
                </a:p>
              </p:txBody>
            </p:sp>
            <p:grpSp>
              <p:nvGrpSpPr>
                <p:cNvPr id="6" name="Grupare 5"/>
                <p:cNvGrpSpPr/>
                <p:nvPr/>
              </p:nvGrpSpPr>
              <p:grpSpPr>
                <a:xfrm>
                  <a:off x="1639888" y="2439988"/>
                  <a:ext cx="1492250" cy="1979612"/>
                  <a:chOff x="1639888" y="2439988"/>
                  <a:chExt cx="1492250" cy="1979612"/>
                </a:xfrm>
              </p:grpSpPr>
              <p:sp>
                <p:nvSpPr>
                  <p:cNvPr id="34819" name="Line 3"/>
                  <p:cNvSpPr>
                    <a:spLocks noChangeShapeType="1"/>
                  </p:cNvSpPr>
                  <p:nvPr/>
                </p:nvSpPr>
                <p:spPr bwMode="auto">
                  <a:xfrm>
                    <a:off x="2359025" y="2439988"/>
                    <a:ext cx="0" cy="1979612"/>
                  </a:xfrm>
                  <a:prstGeom prst="line">
                    <a:avLst/>
                  </a:prstGeom>
                  <a:noFill/>
                  <a:ln w="50800">
                    <a:solidFill>
                      <a:srgbClr val="00B000"/>
                    </a:solidFill>
                    <a:round/>
                    <a:headEnd type="triangl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o-RO"/>
                  </a:p>
                </p:txBody>
              </p:sp>
              <p:sp>
                <p:nvSpPr>
                  <p:cNvPr id="34821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1639888" y="3357563"/>
                    <a:ext cx="144462" cy="14446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o-RO"/>
                  </a:p>
                </p:txBody>
              </p:sp>
              <p:sp>
                <p:nvSpPr>
                  <p:cNvPr id="34837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2987675" y="3357563"/>
                    <a:ext cx="144463" cy="14446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o-RO"/>
                  </a:p>
                </p:txBody>
              </p:sp>
            </p:grpSp>
          </p:grpSp>
          <p:sp>
            <p:nvSpPr>
              <p:cNvPr id="34841" name="Text Box 25"/>
              <p:cNvSpPr txBox="1">
                <a:spLocks noChangeArrowheads="1"/>
              </p:cNvSpPr>
              <p:nvPr/>
            </p:nvSpPr>
            <p:spPr bwMode="auto">
              <a:xfrm>
                <a:off x="2771058" y="3029743"/>
                <a:ext cx="504825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F’</a:t>
                </a:r>
                <a:r>
                  <a:rPr lang="fr-FR" altLang="ro-RO" baseline="-25000" dirty="0"/>
                  <a:t>1</a:t>
                </a:r>
              </a:p>
            </p:txBody>
          </p:sp>
        </p:grpSp>
      </p:grp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251520" y="154466"/>
            <a:ext cx="856862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o-RO" altLang="ro-RO" sz="3200" dirty="0" smtClean="0">
                <a:latin typeface="Calibri" panose="020F0502020204030204" pitchFamily="34" charset="0"/>
              </a:rPr>
              <a:t>	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obiectul microscopic AB este așezat foarte aproape de focarul obiect al obiectivului</a:t>
            </a:r>
            <a:endParaRPr lang="fr-FR" altLang="ro-R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01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2"/>
          <p:cNvSpPr>
            <a:spLocks noChangeShapeType="1"/>
          </p:cNvSpPr>
          <p:nvPr/>
        </p:nvSpPr>
        <p:spPr bwMode="auto">
          <a:xfrm>
            <a:off x="611188" y="3429000"/>
            <a:ext cx="79200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grpSp>
        <p:nvGrpSpPr>
          <p:cNvPr id="34855" name="Group 39"/>
          <p:cNvGrpSpPr>
            <a:grpSpLocks/>
          </p:cNvGrpSpPr>
          <p:nvPr/>
        </p:nvGrpSpPr>
        <p:grpSpPr bwMode="auto">
          <a:xfrm>
            <a:off x="1558925" y="3217862"/>
            <a:ext cx="3816350" cy="954088"/>
            <a:chOff x="975" y="2024"/>
            <a:chExt cx="2404" cy="601"/>
          </a:xfrm>
        </p:grpSpPr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>
              <a:off x="975" y="2024"/>
              <a:ext cx="520" cy="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o-RO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1495" y="2024"/>
              <a:ext cx="1884" cy="601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o-RO"/>
            </a:p>
          </p:txBody>
        </p:sp>
      </p:grp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547813" y="3213100"/>
            <a:ext cx="3816350" cy="95726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o-RO"/>
          </a:p>
        </p:txBody>
      </p:sp>
      <p:grpSp>
        <p:nvGrpSpPr>
          <p:cNvPr id="5" name="Grupare 4"/>
          <p:cNvGrpSpPr/>
          <p:nvPr/>
        </p:nvGrpSpPr>
        <p:grpSpPr>
          <a:xfrm>
            <a:off x="1403350" y="2774950"/>
            <a:ext cx="360363" cy="1092200"/>
            <a:chOff x="1403350" y="2774950"/>
            <a:chExt cx="360363" cy="1092200"/>
          </a:xfrm>
        </p:grpSpPr>
        <p:grpSp>
          <p:nvGrpSpPr>
            <p:cNvPr id="2" name="Grupare 1"/>
            <p:cNvGrpSpPr/>
            <p:nvPr/>
          </p:nvGrpSpPr>
          <p:grpSpPr>
            <a:xfrm>
              <a:off x="1403350" y="3213100"/>
              <a:ext cx="360363" cy="654050"/>
              <a:chOff x="1403350" y="3213100"/>
              <a:chExt cx="360363" cy="654050"/>
            </a:xfrm>
          </p:grpSpPr>
          <p:sp>
            <p:nvSpPr>
              <p:cNvPr id="34820" name="Line 4"/>
              <p:cNvSpPr>
                <a:spLocks noChangeShapeType="1"/>
              </p:cNvSpPr>
              <p:nvPr/>
            </p:nvSpPr>
            <p:spPr bwMode="auto">
              <a:xfrm flipV="1">
                <a:off x="1547813" y="3213100"/>
                <a:ext cx="0" cy="2159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34828" name="Text Box 12"/>
              <p:cNvSpPr txBox="1">
                <a:spLocks noChangeArrowheads="1"/>
              </p:cNvSpPr>
              <p:nvPr/>
            </p:nvSpPr>
            <p:spPr bwMode="auto">
              <a:xfrm>
                <a:off x="1403350" y="3500438"/>
                <a:ext cx="360363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A</a:t>
                </a:r>
              </a:p>
            </p:txBody>
          </p:sp>
        </p:grp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1403350" y="2774950"/>
              <a:ext cx="3603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B</a:t>
              </a:r>
            </a:p>
          </p:txBody>
        </p:sp>
      </p:grp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339975" y="34290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ro-RO"/>
              <a:t>O</a:t>
            </a:r>
            <a:r>
              <a:rPr lang="fr-FR" altLang="ro-RO" baseline="-25000"/>
              <a:t>1</a:t>
            </a:r>
          </a:p>
        </p:txBody>
      </p:sp>
      <p:grpSp>
        <p:nvGrpSpPr>
          <p:cNvPr id="8" name="Grupare 7"/>
          <p:cNvGrpSpPr/>
          <p:nvPr/>
        </p:nvGrpSpPr>
        <p:grpSpPr>
          <a:xfrm>
            <a:off x="1663122" y="2444751"/>
            <a:ext cx="1635995" cy="1979612"/>
            <a:chOff x="1639888" y="2439988"/>
            <a:chExt cx="1635995" cy="1979612"/>
          </a:xfrm>
        </p:grpSpPr>
        <p:grpSp>
          <p:nvGrpSpPr>
            <p:cNvPr id="7" name="Grupare 6"/>
            <p:cNvGrpSpPr/>
            <p:nvPr/>
          </p:nvGrpSpPr>
          <p:grpSpPr>
            <a:xfrm>
              <a:off x="1639888" y="2439988"/>
              <a:ext cx="1492250" cy="1979612"/>
              <a:chOff x="1639888" y="2439988"/>
              <a:chExt cx="1492250" cy="1979612"/>
            </a:xfrm>
          </p:grpSpPr>
          <p:sp>
            <p:nvSpPr>
              <p:cNvPr id="34834" name="Text Box 18"/>
              <p:cNvSpPr txBox="1">
                <a:spLocks noChangeArrowheads="1"/>
              </p:cNvSpPr>
              <p:nvPr/>
            </p:nvSpPr>
            <p:spPr bwMode="auto">
              <a:xfrm>
                <a:off x="1654680" y="3609971"/>
                <a:ext cx="504825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F</a:t>
                </a:r>
                <a:r>
                  <a:rPr lang="fr-FR" altLang="ro-RO" baseline="-25000" dirty="0"/>
                  <a:t>1</a:t>
                </a:r>
              </a:p>
            </p:txBody>
          </p:sp>
          <p:grpSp>
            <p:nvGrpSpPr>
              <p:cNvPr id="6" name="Grupare 5"/>
              <p:cNvGrpSpPr/>
              <p:nvPr/>
            </p:nvGrpSpPr>
            <p:grpSpPr>
              <a:xfrm>
                <a:off x="1639888" y="2439988"/>
                <a:ext cx="1492250" cy="1979612"/>
                <a:chOff x="1639888" y="2439988"/>
                <a:chExt cx="1492250" cy="1979612"/>
              </a:xfrm>
            </p:grpSpPr>
            <p:sp>
              <p:nvSpPr>
                <p:cNvPr id="34819" name="Line 3"/>
                <p:cNvSpPr>
                  <a:spLocks noChangeShapeType="1"/>
                </p:cNvSpPr>
                <p:nvPr/>
              </p:nvSpPr>
              <p:spPr bwMode="auto">
                <a:xfrm>
                  <a:off x="2359025" y="2439988"/>
                  <a:ext cx="0" cy="1979612"/>
                </a:xfrm>
                <a:prstGeom prst="line">
                  <a:avLst/>
                </a:prstGeom>
                <a:noFill/>
                <a:ln w="50800">
                  <a:solidFill>
                    <a:srgbClr val="00B000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34821" name="Oval 5"/>
                <p:cNvSpPr>
                  <a:spLocks noChangeArrowheads="1"/>
                </p:cNvSpPr>
                <p:nvPr/>
              </p:nvSpPr>
              <p:spPr bwMode="auto">
                <a:xfrm>
                  <a:off x="1639888" y="3357563"/>
                  <a:ext cx="144462" cy="14446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4837" name="Oval 21"/>
                <p:cNvSpPr>
                  <a:spLocks noChangeArrowheads="1"/>
                </p:cNvSpPr>
                <p:nvPr/>
              </p:nvSpPr>
              <p:spPr bwMode="auto">
                <a:xfrm>
                  <a:off x="2987675" y="3357563"/>
                  <a:ext cx="144463" cy="14446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34841" name="Text Box 25"/>
            <p:cNvSpPr txBox="1">
              <a:spLocks noChangeArrowheads="1"/>
            </p:cNvSpPr>
            <p:nvPr/>
          </p:nvSpPr>
          <p:spPr bwMode="auto">
            <a:xfrm>
              <a:off x="2771058" y="3029743"/>
              <a:ext cx="50482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F’</a:t>
              </a:r>
              <a:r>
                <a:rPr lang="fr-FR" altLang="ro-RO" baseline="-25000" dirty="0"/>
                <a:t>1</a:t>
              </a:r>
            </a:p>
          </p:txBody>
        </p:sp>
      </p:grpSp>
      <p:grpSp>
        <p:nvGrpSpPr>
          <p:cNvPr id="10" name="Grupare 9"/>
          <p:cNvGrpSpPr/>
          <p:nvPr/>
        </p:nvGrpSpPr>
        <p:grpSpPr>
          <a:xfrm>
            <a:off x="5369680" y="2970213"/>
            <a:ext cx="570745" cy="1546225"/>
            <a:chOff x="5369680" y="2970213"/>
            <a:chExt cx="570745" cy="1546225"/>
          </a:xfrm>
        </p:grpSpPr>
        <p:grpSp>
          <p:nvGrpSpPr>
            <p:cNvPr id="9" name="Grupare 8"/>
            <p:cNvGrpSpPr/>
            <p:nvPr/>
          </p:nvGrpSpPr>
          <p:grpSpPr>
            <a:xfrm>
              <a:off x="5369680" y="2970213"/>
              <a:ext cx="570745" cy="1200148"/>
              <a:chOff x="5369680" y="2970213"/>
              <a:chExt cx="570745" cy="1200148"/>
            </a:xfrm>
          </p:grpSpPr>
          <p:sp>
            <p:nvSpPr>
              <p:cNvPr id="34830" name="Line 14"/>
              <p:cNvSpPr>
                <a:spLocks noChangeShapeType="1"/>
              </p:cNvSpPr>
              <p:nvPr/>
            </p:nvSpPr>
            <p:spPr bwMode="auto">
              <a:xfrm>
                <a:off x="5369680" y="3429001"/>
                <a:ext cx="5594" cy="74136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34844" name="Text Box 28"/>
              <p:cNvSpPr txBox="1">
                <a:spLocks noChangeArrowheads="1"/>
              </p:cNvSpPr>
              <p:nvPr/>
            </p:nvSpPr>
            <p:spPr bwMode="auto">
              <a:xfrm>
                <a:off x="5435600" y="2970213"/>
                <a:ext cx="504825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A</a:t>
                </a:r>
                <a:r>
                  <a:rPr lang="fr-FR" altLang="ro-RO" baseline="-25000" dirty="0"/>
                  <a:t>1</a:t>
                </a:r>
              </a:p>
            </p:txBody>
          </p:sp>
        </p:grpSp>
        <p:sp>
          <p:nvSpPr>
            <p:cNvPr id="34845" name="Text Box 29"/>
            <p:cNvSpPr txBox="1">
              <a:spLocks noChangeArrowheads="1"/>
            </p:cNvSpPr>
            <p:nvPr/>
          </p:nvSpPr>
          <p:spPr bwMode="auto">
            <a:xfrm>
              <a:off x="5435600" y="4149725"/>
              <a:ext cx="50482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/>
                <a:t>B</a:t>
              </a:r>
              <a:r>
                <a:rPr lang="fr-FR" altLang="ro-RO" baseline="-25000"/>
                <a:t>1</a:t>
              </a:r>
            </a:p>
          </p:txBody>
        </p:sp>
      </p:grp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251520" y="154466"/>
            <a:ext cx="856862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o-RO" altLang="ro-RO" sz="3200" dirty="0" smtClean="0">
                <a:latin typeface="Calibri" panose="020F0502020204030204" pitchFamily="34" charset="0"/>
              </a:rPr>
              <a:t>	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construirea imaginii intermediare A</a:t>
            </a:r>
            <a:r>
              <a:rPr lang="ro-RO" altLang="ro-RO" sz="32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ro-RO" altLang="ro-RO" sz="32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 obiectului AB dată de obiectiv</a:t>
            </a:r>
            <a:endParaRPr lang="fr-FR" altLang="ro-RO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3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/>
      <p:bldP spid="348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2"/>
          <p:cNvSpPr>
            <a:spLocks noChangeShapeType="1"/>
          </p:cNvSpPr>
          <p:nvPr/>
        </p:nvSpPr>
        <p:spPr bwMode="auto">
          <a:xfrm>
            <a:off x="611188" y="3429000"/>
            <a:ext cx="792003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grpSp>
        <p:nvGrpSpPr>
          <p:cNvPr id="34855" name="Group 39"/>
          <p:cNvGrpSpPr>
            <a:grpSpLocks/>
          </p:cNvGrpSpPr>
          <p:nvPr/>
        </p:nvGrpSpPr>
        <p:grpSpPr bwMode="auto">
          <a:xfrm>
            <a:off x="1558925" y="3217862"/>
            <a:ext cx="3816350" cy="954088"/>
            <a:chOff x="975" y="2024"/>
            <a:chExt cx="2404" cy="601"/>
          </a:xfrm>
        </p:grpSpPr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>
              <a:off x="975" y="2024"/>
              <a:ext cx="520" cy="0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o-RO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1495" y="2024"/>
              <a:ext cx="1884" cy="601"/>
            </a:xfrm>
            <a:prstGeom prst="line">
              <a:avLst/>
            </a:prstGeom>
            <a:ln>
              <a:solidFill>
                <a:srgbClr val="FF0000"/>
              </a:solidFill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o-RO"/>
            </a:p>
          </p:txBody>
        </p:sp>
      </p:grp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547813" y="3213100"/>
            <a:ext cx="3816350" cy="95726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o-RO"/>
          </a:p>
        </p:txBody>
      </p:sp>
      <p:grpSp>
        <p:nvGrpSpPr>
          <p:cNvPr id="5" name="Grupare 4"/>
          <p:cNvGrpSpPr/>
          <p:nvPr/>
        </p:nvGrpSpPr>
        <p:grpSpPr>
          <a:xfrm>
            <a:off x="1403350" y="2774950"/>
            <a:ext cx="360363" cy="1092200"/>
            <a:chOff x="1403350" y="2774950"/>
            <a:chExt cx="360363" cy="1092200"/>
          </a:xfrm>
        </p:grpSpPr>
        <p:grpSp>
          <p:nvGrpSpPr>
            <p:cNvPr id="2" name="Grupare 1"/>
            <p:cNvGrpSpPr/>
            <p:nvPr/>
          </p:nvGrpSpPr>
          <p:grpSpPr>
            <a:xfrm>
              <a:off x="1403350" y="3213100"/>
              <a:ext cx="360363" cy="654050"/>
              <a:chOff x="1403350" y="3213100"/>
              <a:chExt cx="360363" cy="654050"/>
            </a:xfrm>
          </p:grpSpPr>
          <p:sp>
            <p:nvSpPr>
              <p:cNvPr id="34820" name="Line 4"/>
              <p:cNvSpPr>
                <a:spLocks noChangeShapeType="1"/>
              </p:cNvSpPr>
              <p:nvPr/>
            </p:nvSpPr>
            <p:spPr bwMode="auto">
              <a:xfrm flipV="1">
                <a:off x="1547813" y="3213100"/>
                <a:ext cx="0" cy="2159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o-RO"/>
              </a:p>
            </p:txBody>
          </p:sp>
          <p:sp>
            <p:nvSpPr>
              <p:cNvPr id="34828" name="Text Box 12"/>
              <p:cNvSpPr txBox="1">
                <a:spLocks noChangeArrowheads="1"/>
              </p:cNvSpPr>
              <p:nvPr/>
            </p:nvSpPr>
            <p:spPr bwMode="auto">
              <a:xfrm>
                <a:off x="1403350" y="3500438"/>
                <a:ext cx="360363" cy="3667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A</a:t>
                </a:r>
              </a:p>
            </p:txBody>
          </p:sp>
        </p:grp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1403350" y="2774950"/>
              <a:ext cx="360363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B</a:t>
              </a:r>
            </a:p>
          </p:txBody>
        </p:sp>
      </p:grp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5369680" y="3429001"/>
            <a:ext cx="5594" cy="74136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339975" y="34290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ro-RO"/>
              <a:t>O</a:t>
            </a:r>
            <a:r>
              <a:rPr lang="fr-FR" altLang="ro-RO" baseline="-25000"/>
              <a:t>1</a:t>
            </a:r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 flipV="1">
            <a:off x="5364164" y="2060847"/>
            <a:ext cx="3455986" cy="212856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grpSp>
        <p:nvGrpSpPr>
          <p:cNvPr id="8" name="Grupare 7"/>
          <p:cNvGrpSpPr/>
          <p:nvPr/>
        </p:nvGrpSpPr>
        <p:grpSpPr>
          <a:xfrm>
            <a:off x="1663122" y="2444751"/>
            <a:ext cx="1635995" cy="1979612"/>
            <a:chOff x="1639888" y="2439988"/>
            <a:chExt cx="1635995" cy="1979612"/>
          </a:xfrm>
        </p:grpSpPr>
        <p:grpSp>
          <p:nvGrpSpPr>
            <p:cNvPr id="7" name="Grupare 6"/>
            <p:cNvGrpSpPr/>
            <p:nvPr/>
          </p:nvGrpSpPr>
          <p:grpSpPr>
            <a:xfrm>
              <a:off x="1639888" y="2439988"/>
              <a:ext cx="1492250" cy="1979612"/>
              <a:chOff x="1639888" y="2439988"/>
              <a:chExt cx="1492250" cy="1979612"/>
            </a:xfrm>
          </p:grpSpPr>
          <p:sp>
            <p:nvSpPr>
              <p:cNvPr id="34834" name="Text Box 18"/>
              <p:cNvSpPr txBox="1">
                <a:spLocks noChangeArrowheads="1"/>
              </p:cNvSpPr>
              <p:nvPr/>
            </p:nvSpPr>
            <p:spPr bwMode="auto">
              <a:xfrm>
                <a:off x="1654680" y="3609971"/>
                <a:ext cx="504825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F</a:t>
                </a:r>
                <a:r>
                  <a:rPr lang="fr-FR" altLang="ro-RO" baseline="-25000" dirty="0"/>
                  <a:t>1</a:t>
                </a:r>
              </a:p>
            </p:txBody>
          </p:sp>
          <p:grpSp>
            <p:nvGrpSpPr>
              <p:cNvPr id="6" name="Grupare 5"/>
              <p:cNvGrpSpPr/>
              <p:nvPr/>
            </p:nvGrpSpPr>
            <p:grpSpPr>
              <a:xfrm>
                <a:off x="1639888" y="2439988"/>
                <a:ext cx="1492250" cy="1979612"/>
                <a:chOff x="1639888" y="2439988"/>
                <a:chExt cx="1492250" cy="1979612"/>
              </a:xfrm>
            </p:grpSpPr>
            <p:sp>
              <p:nvSpPr>
                <p:cNvPr id="34819" name="Line 3"/>
                <p:cNvSpPr>
                  <a:spLocks noChangeShapeType="1"/>
                </p:cNvSpPr>
                <p:nvPr/>
              </p:nvSpPr>
              <p:spPr bwMode="auto">
                <a:xfrm>
                  <a:off x="2359025" y="2439988"/>
                  <a:ext cx="0" cy="1979612"/>
                </a:xfrm>
                <a:prstGeom prst="line">
                  <a:avLst/>
                </a:prstGeom>
                <a:noFill/>
                <a:ln w="50800">
                  <a:solidFill>
                    <a:srgbClr val="00B000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o-RO"/>
                </a:p>
              </p:txBody>
            </p:sp>
            <p:sp>
              <p:nvSpPr>
                <p:cNvPr id="34821" name="Oval 5"/>
                <p:cNvSpPr>
                  <a:spLocks noChangeArrowheads="1"/>
                </p:cNvSpPr>
                <p:nvPr/>
              </p:nvSpPr>
              <p:spPr bwMode="auto">
                <a:xfrm>
                  <a:off x="1639888" y="3357563"/>
                  <a:ext cx="144462" cy="14446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  <p:sp>
              <p:nvSpPr>
                <p:cNvPr id="34837" name="Oval 21"/>
                <p:cNvSpPr>
                  <a:spLocks noChangeArrowheads="1"/>
                </p:cNvSpPr>
                <p:nvPr/>
              </p:nvSpPr>
              <p:spPr bwMode="auto">
                <a:xfrm>
                  <a:off x="2987675" y="3357563"/>
                  <a:ext cx="144463" cy="14446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o-RO"/>
                </a:p>
              </p:txBody>
            </p:sp>
          </p:grpSp>
        </p:grpSp>
        <p:sp>
          <p:nvSpPr>
            <p:cNvPr id="34841" name="Text Box 25"/>
            <p:cNvSpPr txBox="1">
              <a:spLocks noChangeArrowheads="1"/>
            </p:cNvSpPr>
            <p:nvPr/>
          </p:nvSpPr>
          <p:spPr bwMode="auto">
            <a:xfrm>
              <a:off x="2771058" y="3029743"/>
              <a:ext cx="50482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F’</a:t>
              </a:r>
              <a:r>
                <a:rPr lang="fr-FR" altLang="ro-RO" baseline="-25000" dirty="0"/>
                <a:t>1</a:t>
              </a:r>
            </a:p>
          </p:txBody>
        </p:sp>
      </p:grp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5435600" y="297021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ro-RO" dirty="0"/>
              <a:t>A</a:t>
            </a:r>
            <a:r>
              <a:rPr lang="fr-FR" altLang="ro-RO" baseline="-25000" dirty="0"/>
              <a:t>1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5435600" y="41497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ro-RO"/>
              <a:t>B</a:t>
            </a:r>
            <a:r>
              <a:rPr lang="fr-FR" altLang="ro-RO" baseline="-25000"/>
              <a:t>1</a:t>
            </a:r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 flipV="1">
            <a:off x="1528763" y="4183063"/>
            <a:ext cx="5059362" cy="19827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 flipV="1">
            <a:off x="1979613" y="4170363"/>
            <a:ext cx="3395662" cy="2138362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251520" y="154466"/>
            <a:ext cx="856862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o-RO" altLang="ro-RO" sz="3200" dirty="0" smtClean="0">
                <a:latin typeface="Calibri" panose="020F0502020204030204" pitchFamily="34" charset="0"/>
              </a:rPr>
              <a:t>	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- imaginea A</a:t>
            </a:r>
            <a:r>
              <a:rPr lang="ro-RO" altLang="ro-RO" sz="32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ro-RO" altLang="ro-RO" sz="32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 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devine obiect pentru ocular	</a:t>
            </a:r>
          </a:p>
          <a:p>
            <a:pPr>
              <a:spcBef>
                <a:spcPct val="50000"/>
              </a:spcBef>
            </a:pP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	- construirea imaginii A’B’ a obiectului A</a:t>
            </a:r>
            <a:r>
              <a:rPr lang="ro-RO" altLang="ro-RO" sz="32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</a:t>
            </a:r>
            <a:r>
              <a:rPr lang="ro-RO" altLang="ro-RO" sz="3200" baseline="-25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r>
              <a:rPr lang="ro-RO" altLang="ro-RO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dată de ocular</a:t>
            </a:r>
            <a:endParaRPr lang="fr-FR" altLang="ro-RO" sz="3200" dirty="0">
              <a:solidFill>
                <a:srgbClr val="FF0000"/>
              </a:solidFill>
            </a:endParaRPr>
          </a:p>
        </p:txBody>
      </p:sp>
      <p:pic>
        <p:nvPicPr>
          <p:cNvPr id="34851" name="Picture 35" descr="oe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26781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are 11"/>
          <p:cNvGrpSpPr/>
          <p:nvPr/>
        </p:nvGrpSpPr>
        <p:grpSpPr>
          <a:xfrm>
            <a:off x="4787900" y="2448575"/>
            <a:ext cx="3889375" cy="1979612"/>
            <a:chOff x="4787900" y="2448575"/>
            <a:chExt cx="3889375" cy="1979612"/>
          </a:xfrm>
        </p:grpSpPr>
        <p:grpSp>
          <p:nvGrpSpPr>
            <p:cNvPr id="11" name="Grupare 10"/>
            <p:cNvGrpSpPr/>
            <p:nvPr/>
          </p:nvGrpSpPr>
          <p:grpSpPr>
            <a:xfrm>
              <a:off x="4787900" y="2448575"/>
              <a:ext cx="3889375" cy="1979612"/>
              <a:chOff x="4787900" y="2448575"/>
              <a:chExt cx="3889375" cy="1979612"/>
            </a:xfrm>
          </p:grpSpPr>
          <p:sp>
            <p:nvSpPr>
              <p:cNvPr id="34842" name="Text Box 26"/>
              <p:cNvSpPr txBox="1">
                <a:spLocks noChangeArrowheads="1"/>
              </p:cNvSpPr>
              <p:nvPr/>
            </p:nvSpPr>
            <p:spPr bwMode="auto">
              <a:xfrm>
                <a:off x="4787900" y="2990850"/>
                <a:ext cx="504825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F</a:t>
                </a:r>
                <a:r>
                  <a:rPr lang="fr-FR" altLang="ro-RO" baseline="-25000" dirty="0"/>
                  <a:t>2</a:t>
                </a:r>
              </a:p>
            </p:txBody>
          </p:sp>
          <p:grpSp>
            <p:nvGrpSpPr>
              <p:cNvPr id="10" name="Grupare 9"/>
              <p:cNvGrpSpPr/>
              <p:nvPr/>
            </p:nvGrpSpPr>
            <p:grpSpPr>
              <a:xfrm>
                <a:off x="5012314" y="2448575"/>
                <a:ext cx="3664961" cy="1979612"/>
                <a:chOff x="5012314" y="2448575"/>
                <a:chExt cx="3664961" cy="1979612"/>
              </a:xfrm>
            </p:grpSpPr>
            <p:grpSp>
              <p:nvGrpSpPr>
                <p:cNvPr id="9" name="Grupare 8"/>
                <p:cNvGrpSpPr/>
                <p:nvPr/>
              </p:nvGrpSpPr>
              <p:grpSpPr>
                <a:xfrm>
                  <a:off x="5012314" y="2448575"/>
                  <a:ext cx="3304599" cy="1979612"/>
                  <a:chOff x="5012314" y="2448575"/>
                  <a:chExt cx="3304599" cy="1979612"/>
                </a:xfrm>
              </p:grpSpPr>
              <p:sp>
                <p:nvSpPr>
                  <p:cNvPr id="34822" name="Oval 6"/>
                  <p:cNvSpPr>
                    <a:spLocks noChangeArrowheads="1"/>
                  </p:cNvSpPr>
                  <p:nvPr/>
                </p:nvSpPr>
                <p:spPr bwMode="auto">
                  <a:xfrm>
                    <a:off x="5012314" y="3357563"/>
                    <a:ext cx="144463" cy="14446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o-RO"/>
                  </a:p>
                </p:txBody>
              </p:sp>
              <p:sp>
                <p:nvSpPr>
                  <p:cNvPr id="34836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6588224" y="2448575"/>
                    <a:ext cx="0" cy="1979612"/>
                  </a:xfrm>
                  <a:prstGeom prst="line">
                    <a:avLst/>
                  </a:prstGeom>
                  <a:noFill/>
                  <a:ln w="50800">
                    <a:solidFill>
                      <a:srgbClr val="00B000"/>
                    </a:solidFill>
                    <a:round/>
                    <a:headEnd type="triangl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o-RO"/>
                  </a:p>
                </p:txBody>
              </p:sp>
              <p:sp>
                <p:nvSpPr>
                  <p:cNvPr id="34838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8172450" y="3357563"/>
                    <a:ext cx="144463" cy="14446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o-RO"/>
                  </a:p>
                </p:txBody>
              </p:sp>
            </p:grpSp>
            <p:sp>
              <p:nvSpPr>
                <p:cNvPr id="348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8172450" y="3573463"/>
                  <a:ext cx="504825" cy="3667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fr-FR" altLang="ro-RO" dirty="0"/>
                    <a:t>F’</a:t>
                  </a:r>
                  <a:r>
                    <a:rPr lang="fr-FR" altLang="ro-RO" baseline="-25000" dirty="0"/>
                    <a:t>2</a:t>
                  </a:r>
                </a:p>
              </p:txBody>
            </p:sp>
          </p:grpSp>
        </p:grpSp>
        <p:sp>
          <p:nvSpPr>
            <p:cNvPr id="34852" name="Text Box 36"/>
            <p:cNvSpPr txBox="1">
              <a:spLocks noChangeArrowheads="1"/>
            </p:cNvSpPr>
            <p:nvPr/>
          </p:nvSpPr>
          <p:spPr bwMode="auto">
            <a:xfrm>
              <a:off x="6804025" y="3429000"/>
              <a:ext cx="50323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O</a:t>
              </a:r>
              <a:r>
                <a:rPr lang="fr-FR" altLang="ro-RO" baseline="-25000" dirty="0"/>
                <a:t>2</a:t>
              </a:r>
            </a:p>
          </p:txBody>
        </p:sp>
      </p:grpSp>
      <p:grpSp>
        <p:nvGrpSpPr>
          <p:cNvPr id="34856" name="Group 40"/>
          <p:cNvGrpSpPr>
            <a:grpSpLocks/>
          </p:cNvGrpSpPr>
          <p:nvPr/>
        </p:nvGrpSpPr>
        <p:grpSpPr bwMode="auto">
          <a:xfrm>
            <a:off x="5365751" y="3284536"/>
            <a:ext cx="3246438" cy="885824"/>
            <a:chOff x="3380" y="2069"/>
            <a:chExt cx="2045" cy="558"/>
          </a:xfrm>
        </p:grpSpPr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 flipV="1">
              <a:off x="4150" y="2069"/>
              <a:ext cx="1275" cy="54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o-RO"/>
            </a:p>
          </p:txBody>
        </p:sp>
        <p:sp>
          <p:nvSpPr>
            <p:cNvPr id="34853" name="Line 37"/>
            <p:cNvSpPr>
              <a:spLocks noChangeShapeType="1"/>
            </p:cNvSpPr>
            <p:nvPr/>
          </p:nvSpPr>
          <p:spPr bwMode="auto">
            <a:xfrm flipV="1">
              <a:off x="3380" y="2614"/>
              <a:ext cx="770" cy="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o-RO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tăText 3"/>
              <p:cNvSpPr txBox="1"/>
              <p:nvPr/>
            </p:nvSpPr>
            <p:spPr>
              <a:xfrm>
                <a:off x="7596039" y="3810124"/>
                <a:ext cx="432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o-RO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/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>
          <p:sp>
            <p:nvSpPr>
              <p:cNvPr id="4" name="CasetăTex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039" y="3810124"/>
                <a:ext cx="432096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817" b="-1147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are 13"/>
          <p:cNvGrpSpPr/>
          <p:nvPr/>
        </p:nvGrpSpPr>
        <p:grpSpPr>
          <a:xfrm>
            <a:off x="3203579" y="3101179"/>
            <a:ext cx="608586" cy="2710666"/>
            <a:chOff x="3203579" y="3101179"/>
            <a:chExt cx="608586" cy="2710666"/>
          </a:xfrm>
        </p:grpSpPr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3378778" y="3101179"/>
              <a:ext cx="433387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altLang="ro-RO" dirty="0"/>
                <a:t>A’</a:t>
              </a:r>
            </a:p>
          </p:txBody>
        </p:sp>
        <p:grpSp>
          <p:nvGrpSpPr>
            <p:cNvPr id="13" name="Grupare 12"/>
            <p:cNvGrpSpPr/>
            <p:nvPr/>
          </p:nvGrpSpPr>
          <p:grpSpPr>
            <a:xfrm>
              <a:off x="3203579" y="3438382"/>
              <a:ext cx="433388" cy="2373463"/>
              <a:chOff x="3203579" y="3438382"/>
              <a:chExt cx="433388" cy="2373463"/>
            </a:xfrm>
          </p:grpSpPr>
          <p:sp>
            <p:nvSpPr>
              <p:cNvPr id="34832" name="Text Box 16"/>
              <p:cNvSpPr txBox="1">
                <a:spLocks noChangeArrowheads="1"/>
              </p:cNvSpPr>
              <p:nvPr/>
            </p:nvSpPr>
            <p:spPr bwMode="auto">
              <a:xfrm>
                <a:off x="3203579" y="5445132"/>
                <a:ext cx="433388" cy="366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altLang="ro-RO" dirty="0"/>
                  <a:t>B’</a:t>
                </a:r>
              </a:p>
            </p:txBody>
          </p:sp>
          <p:sp>
            <p:nvSpPr>
              <p:cNvPr id="45" name="Line 14"/>
              <p:cNvSpPr>
                <a:spLocks noChangeShapeType="1"/>
              </p:cNvSpPr>
              <p:nvPr/>
            </p:nvSpPr>
            <p:spPr bwMode="auto">
              <a:xfrm>
                <a:off x="3240087" y="3438382"/>
                <a:ext cx="0" cy="210596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o-RO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3768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0" grpId="0" animBg="1"/>
      <p:bldP spid="34846" grpId="0" animBg="1"/>
      <p:bldP spid="34847" grpId="0" animBg="1"/>
      <p:bldP spid="34850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stituent conținut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o-RO" dirty="0" smtClean="0"/>
                  <a:t>Puterea optică a microscopului este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b="0" i="1" smtClean="0">
                          <a:latin typeface="Cambria Math"/>
                        </a:rPr>
                        <m:t>𝑃</m:t>
                      </m:r>
                      <m:r>
                        <a:rPr lang="ro-RO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o-R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o-RO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</m:num>
                        <m:den>
                          <m:sSub>
                            <m:sSubPr>
                              <m:ctrlPr>
                                <a:rPr lang="ro-R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o-RO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ro-RO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dirty="0" smtClean="0"/>
              </a:p>
              <a:p>
                <a:pPr marL="0" indent="0">
                  <a:buNone/>
                </a:pPr>
                <a:r>
                  <a:rPr lang="ro-RO" dirty="0" smtClean="0"/>
                  <a:t>unde: </a:t>
                </a:r>
              </a:p>
              <a:p>
                <a:pPr marL="0" indent="0">
                  <a:buNone/>
                </a:pPr>
                <a:r>
                  <a:rPr lang="ro-RO" dirty="0"/>
                  <a:t>	</a:t>
                </a:r>
                <a:r>
                  <a:rPr lang="el-GR" dirty="0" smtClean="0"/>
                  <a:t>Δ</a:t>
                </a:r>
                <a:r>
                  <a:rPr lang="ro-RO" dirty="0" smtClean="0"/>
                  <a:t> este intervalul optic, adică distanța dintre focarele interioare ale </a:t>
                </a:r>
                <a:r>
                  <a:rPr lang="ro-RO" dirty="0"/>
                  <a:t>obiectivului și </a:t>
                </a:r>
                <a:r>
                  <a:rPr lang="ro-RO" dirty="0" smtClean="0"/>
                  <a:t>ocularului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o-RO"/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ro-RO" b="0" i="0"/>
                          <m:t>F</m:t>
                        </m:r>
                      </m:e>
                      <m:sub>
                        <m:r>
                          <a:rPr lang="ro-RO" b="0" i="0"/>
                          <m:t>1</m:t>
                        </m:r>
                      </m:sub>
                      <m:sup>
                        <m:r>
                          <a:rPr lang="ro-RO" b="0" i="0"/>
                          <m:t>′</m:t>
                        </m:r>
                      </m:sup>
                    </m:sSubSup>
                  </m:oMath>
                </a14:m>
                <a:r>
                  <a:rPr lang="ro-RO" dirty="0" smtClean="0"/>
                  <a:t> </a:t>
                </a:r>
                <a:r>
                  <a:rPr lang="ro-RO" dirty="0" smtClean="0">
                    <a:latin typeface="Cambria" pitchFamily="18" charset="0"/>
                  </a:rPr>
                  <a:t>F</a:t>
                </a:r>
                <a:r>
                  <a:rPr lang="ro-RO" baseline="-25000" dirty="0" smtClean="0">
                    <a:latin typeface="Cambria" pitchFamily="18" charset="0"/>
                  </a:rPr>
                  <a:t>2</a:t>
                </a:r>
                <a:r>
                  <a:rPr lang="ro-RO" dirty="0" smtClean="0"/>
                  <a:t>)</a:t>
                </a:r>
              </a:p>
              <a:p>
                <a:pPr marL="0" indent="0">
                  <a:buNone/>
                </a:pPr>
                <a:r>
                  <a:rPr lang="ro-RO" dirty="0"/>
                  <a:t>	</a:t>
                </a:r>
                <a:r>
                  <a:rPr lang="ro-RO" i="1" dirty="0" smtClean="0">
                    <a:latin typeface="Cambria" pitchFamily="18" charset="0"/>
                  </a:rPr>
                  <a:t>f</a:t>
                </a:r>
                <a:r>
                  <a:rPr lang="ro-RO" i="1" baseline="-25000" dirty="0" smtClean="0">
                    <a:latin typeface="Cambria" pitchFamily="18" charset="0"/>
                  </a:rPr>
                  <a:t>1</a:t>
                </a:r>
                <a:r>
                  <a:rPr lang="ro-RO" dirty="0" smtClean="0">
                    <a:latin typeface="Cambria" pitchFamily="18" charset="0"/>
                  </a:rPr>
                  <a:t> </a:t>
                </a:r>
                <a:r>
                  <a:rPr lang="ro-RO" dirty="0" smtClean="0"/>
                  <a:t>– distanța focală a obiectivului</a:t>
                </a:r>
              </a:p>
              <a:p>
                <a:pPr marL="0" indent="0">
                  <a:buNone/>
                </a:pPr>
                <a:r>
                  <a:rPr lang="ro-RO" dirty="0"/>
                  <a:t>	</a:t>
                </a:r>
                <a:r>
                  <a:rPr lang="ro-RO" i="1" dirty="0" smtClean="0">
                    <a:latin typeface="Cambria" pitchFamily="18" charset="0"/>
                  </a:rPr>
                  <a:t>f</a:t>
                </a:r>
                <a:r>
                  <a:rPr lang="ro-RO" i="1" baseline="-25000" dirty="0" smtClean="0">
                    <a:latin typeface="Cambria" pitchFamily="18" charset="0"/>
                  </a:rPr>
                  <a:t>2</a:t>
                </a:r>
                <a:r>
                  <a:rPr lang="ro-RO" dirty="0" smtClean="0"/>
                  <a:t> – distanța focală a ocularului</a:t>
                </a:r>
                <a:endParaRPr lang="ro-RO" dirty="0"/>
              </a:p>
            </p:txBody>
          </p:sp>
        </mc:Choice>
        <mc:Fallback>
          <p:sp>
            <p:nvSpPr>
              <p:cNvPr id="3" name="Substituent conținu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92696"/>
                <a:ext cx="8229600" cy="5433467"/>
              </a:xfrm>
              <a:blipFill rotWithShape="1">
                <a:blip r:embed="rId2"/>
                <a:stretch>
                  <a:fillRect l="-1852" t="-145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asetăText 3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11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168</Words>
  <Application>Microsoft Office PowerPoint</Application>
  <PresentationFormat>Expunere pe ecran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11</vt:i4>
      </vt:variant>
    </vt:vector>
  </HeadingPairs>
  <TitlesOfParts>
    <vt:vector size="12" baseType="lpstr">
      <vt:lpstr>Temă Office</vt:lpstr>
      <vt:lpstr>Microscopul optic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Company>Unitate Scolara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nelu</dc:creator>
  <cp:lastModifiedBy>nelu</cp:lastModifiedBy>
  <cp:revision>13</cp:revision>
  <dcterms:created xsi:type="dcterms:W3CDTF">2015-04-01T03:57:34Z</dcterms:created>
  <dcterms:modified xsi:type="dcterms:W3CDTF">2015-04-02T19:30:50Z</dcterms:modified>
</cp:coreProperties>
</file>